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Poppins Semi-Bold" charset="1" panose="00000700000000000000"/>
      <p:regular r:id="rId18"/>
    </p:embeddedFont>
    <p:embeddedFont>
      <p:font typeface="Poppins" charset="1" panose="00000500000000000000"/>
      <p:regular r:id="rId19"/>
    </p:embeddedFont>
    <p:embeddedFont>
      <p:font typeface="Poppins Bold" charset="1" panose="000008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12.jpeg>
</file>

<file path=ppt/media/image13.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https://github.com/mazharsourav/Uni-works/blob/a104dd14abd5f33b73e8ac3ab0a4f50c0c0e300d/Artificial%20Intelligence%20and%20%20Expert%20Systems%20Lab/Mythologica.pdf" TargetMode="External" Type="http://schemas.openxmlformats.org/officeDocument/2006/relationships/hyperlink"/></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https://github.com/mazharsourav/Uni-works/blob/a104dd14abd5f33b73e8ac3ab0a4f50c0c0e300d/Artificial%20Intelligence%20and%20%20Expert%20Systems%20Lab/Mythologica.pl"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grpSp>
        <p:nvGrpSpPr>
          <p:cNvPr name="Group 2" id="2"/>
          <p:cNvGrpSpPr/>
          <p:nvPr/>
        </p:nvGrpSpPr>
        <p:grpSpPr>
          <a:xfrm rot="0">
            <a:off x="-2067845" y="1302528"/>
            <a:ext cx="22078284" cy="3906012"/>
            <a:chOff x="0" y="0"/>
            <a:chExt cx="3420504" cy="605143"/>
          </a:xfrm>
        </p:grpSpPr>
        <p:sp>
          <p:nvSpPr>
            <p:cNvPr name="Freeform 3" id="3"/>
            <p:cNvSpPr/>
            <p:nvPr/>
          </p:nvSpPr>
          <p:spPr>
            <a:xfrm flipH="false" flipV="false" rot="0">
              <a:off x="0" y="0"/>
              <a:ext cx="3420504" cy="605143"/>
            </a:xfrm>
            <a:custGeom>
              <a:avLst/>
              <a:gdLst/>
              <a:ahLst/>
              <a:cxnLst/>
              <a:rect r="r" b="b" t="t" l="l"/>
              <a:pathLst>
                <a:path h="605143" w="3420504">
                  <a:moveTo>
                    <a:pt x="17884" y="0"/>
                  </a:moveTo>
                  <a:lnTo>
                    <a:pt x="3402621" y="0"/>
                  </a:lnTo>
                  <a:cubicBezTo>
                    <a:pt x="3407363" y="0"/>
                    <a:pt x="3411912" y="1884"/>
                    <a:pt x="3415266" y="5238"/>
                  </a:cubicBezTo>
                  <a:cubicBezTo>
                    <a:pt x="3418620" y="8592"/>
                    <a:pt x="3420504" y="13141"/>
                    <a:pt x="3420504" y="17884"/>
                  </a:cubicBezTo>
                  <a:lnTo>
                    <a:pt x="3420504" y="587260"/>
                  </a:lnTo>
                  <a:cubicBezTo>
                    <a:pt x="3420504" y="592003"/>
                    <a:pt x="3418620" y="596552"/>
                    <a:pt x="3415266" y="599906"/>
                  </a:cubicBezTo>
                  <a:cubicBezTo>
                    <a:pt x="3411912" y="603259"/>
                    <a:pt x="3407363" y="605143"/>
                    <a:pt x="3402621" y="605143"/>
                  </a:cubicBezTo>
                  <a:lnTo>
                    <a:pt x="17884" y="605143"/>
                  </a:lnTo>
                  <a:cubicBezTo>
                    <a:pt x="13141" y="605143"/>
                    <a:pt x="8592" y="603259"/>
                    <a:pt x="5238" y="599906"/>
                  </a:cubicBezTo>
                  <a:cubicBezTo>
                    <a:pt x="1884" y="596552"/>
                    <a:pt x="0" y="592003"/>
                    <a:pt x="0" y="587260"/>
                  </a:cubicBezTo>
                  <a:lnTo>
                    <a:pt x="0" y="17884"/>
                  </a:lnTo>
                  <a:cubicBezTo>
                    <a:pt x="0" y="13141"/>
                    <a:pt x="1884" y="8592"/>
                    <a:pt x="5238" y="5238"/>
                  </a:cubicBezTo>
                  <a:cubicBezTo>
                    <a:pt x="8592" y="1884"/>
                    <a:pt x="13141" y="0"/>
                    <a:pt x="17884" y="0"/>
                  </a:cubicBezTo>
                  <a:close/>
                </a:path>
              </a:pathLst>
            </a:custGeom>
            <a:blipFill>
              <a:blip r:embed="rId2"/>
              <a:stretch>
                <a:fillRect l="0" t="-350848" r="0" b="-396238"/>
              </a:stretch>
            </a:blipFill>
          </p:spPr>
        </p:sp>
      </p:grpSp>
      <p:grpSp>
        <p:nvGrpSpPr>
          <p:cNvPr name="Group 4" id="4"/>
          <p:cNvGrpSpPr/>
          <p:nvPr/>
        </p:nvGrpSpPr>
        <p:grpSpPr>
          <a:xfrm rot="-5400000">
            <a:off x="9079023" y="8430690"/>
            <a:ext cx="129954" cy="3086100"/>
            <a:chOff x="0" y="0"/>
            <a:chExt cx="34226" cy="812800"/>
          </a:xfrm>
        </p:grpSpPr>
        <p:sp>
          <p:nvSpPr>
            <p:cNvPr name="Freeform 5" id="5"/>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6" id="6"/>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sp>
        <p:nvSpPr>
          <p:cNvPr name="TextBox 7" id="7"/>
          <p:cNvSpPr txBox="true"/>
          <p:nvPr/>
        </p:nvSpPr>
        <p:spPr>
          <a:xfrm rot="0">
            <a:off x="5029834" y="5444012"/>
            <a:ext cx="8228333" cy="1272540"/>
          </a:xfrm>
          <a:prstGeom prst="rect">
            <a:avLst/>
          </a:prstGeom>
        </p:spPr>
        <p:txBody>
          <a:bodyPr anchor="t" rtlCol="false" tIns="0" lIns="0" bIns="0" rIns="0">
            <a:spAutoFit/>
          </a:bodyPr>
          <a:lstStyle/>
          <a:p>
            <a:pPr algn="ctr">
              <a:lnSpc>
                <a:spcPts val="9179"/>
              </a:lnSpc>
            </a:pPr>
            <a:r>
              <a:rPr lang="en-US" b="true" sz="8499">
                <a:solidFill>
                  <a:srgbClr val="E34B4B"/>
                </a:solidFill>
                <a:latin typeface="Poppins Semi-Bold"/>
                <a:ea typeface="Poppins Semi-Bold"/>
                <a:cs typeface="Poppins Semi-Bold"/>
                <a:sym typeface="Poppins Semi-Bold"/>
              </a:rPr>
              <a:t>MYTHOLOGICA</a:t>
            </a:r>
          </a:p>
        </p:txBody>
      </p:sp>
      <p:sp>
        <p:nvSpPr>
          <p:cNvPr name="TextBox 8" id="8"/>
          <p:cNvSpPr txBox="true"/>
          <p:nvPr/>
        </p:nvSpPr>
        <p:spPr>
          <a:xfrm rot="0">
            <a:off x="1028700" y="7753922"/>
            <a:ext cx="16230600" cy="574929"/>
          </a:xfrm>
          <a:prstGeom prst="rect">
            <a:avLst/>
          </a:prstGeom>
        </p:spPr>
        <p:txBody>
          <a:bodyPr anchor="t" rtlCol="false" tIns="0" lIns="0" bIns="0" rIns="0">
            <a:spAutoFit/>
          </a:bodyPr>
          <a:lstStyle/>
          <a:p>
            <a:pPr algn="ctr">
              <a:lnSpc>
                <a:spcPts val="4536"/>
              </a:lnSpc>
            </a:pPr>
            <a:r>
              <a:rPr lang="en-US" sz="3240">
                <a:solidFill>
                  <a:srgbClr val="E34B4B"/>
                </a:solidFill>
                <a:latin typeface="Poppins"/>
                <a:ea typeface="Poppins"/>
                <a:cs typeface="Poppins"/>
                <a:sym typeface="Poppins"/>
              </a:rPr>
              <a:t>A Prolog-Based Mythological, Religious &amp; Folklore Knowledge System.</a:t>
            </a:r>
          </a:p>
        </p:txBody>
      </p:sp>
      <p:sp>
        <p:nvSpPr>
          <p:cNvPr name="TextBox 9" id="9"/>
          <p:cNvSpPr txBox="true"/>
          <p:nvPr/>
        </p:nvSpPr>
        <p:spPr>
          <a:xfrm rot="0">
            <a:off x="5297753" y="9191625"/>
            <a:ext cx="7347087" cy="368300"/>
          </a:xfrm>
          <a:prstGeom prst="rect">
            <a:avLst/>
          </a:prstGeom>
        </p:spPr>
        <p:txBody>
          <a:bodyPr anchor="t" rtlCol="false" tIns="0" lIns="0" bIns="0" rIns="0">
            <a:spAutoFit/>
          </a:bodyPr>
          <a:lstStyle/>
          <a:p>
            <a:pPr algn="ctr">
              <a:lnSpc>
                <a:spcPts val="2800"/>
              </a:lnSpc>
              <a:spcBef>
                <a:spcPct val="0"/>
              </a:spcBef>
            </a:pPr>
            <a:r>
              <a:rPr lang="en-US" sz="2000">
                <a:solidFill>
                  <a:srgbClr val="E34B4B"/>
                </a:solidFill>
                <a:latin typeface="Poppins"/>
                <a:ea typeface="Poppins"/>
                <a:cs typeface="Poppins"/>
                <a:sym typeface="Poppins"/>
              </a:rPr>
              <a:t>Presented by: Mazharul Islam Sourav</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grpSp>
        <p:nvGrpSpPr>
          <p:cNvPr name="Group 2" id="2"/>
          <p:cNvGrpSpPr/>
          <p:nvPr/>
        </p:nvGrpSpPr>
        <p:grpSpPr>
          <a:xfrm rot="-5400000">
            <a:off x="9079023" y="8430690"/>
            <a:ext cx="129954" cy="3086100"/>
            <a:chOff x="0" y="0"/>
            <a:chExt cx="34226" cy="812800"/>
          </a:xfrm>
        </p:grpSpPr>
        <p:sp>
          <p:nvSpPr>
            <p:cNvPr name="Freeform 3" id="3"/>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4" id="4"/>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sp>
        <p:nvSpPr>
          <p:cNvPr name="Freeform 5" id="5"/>
          <p:cNvSpPr/>
          <p:nvPr/>
        </p:nvSpPr>
        <p:spPr>
          <a:xfrm flipH="false" flipV="false" rot="0">
            <a:off x="1028700" y="1028700"/>
            <a:ext cx="5821609" cy="8229600"/>
          </a:xfrm>
          <a:custGeom>
            <a:avLst/>
            <a:gdLst/>
            <a:ahLst/>
            <a:cxnLst/>
            <a:rect r="r" b="b" t="t" l="l"/>
            <a:pathLst>
              <a:path h="8229600" w="5821609">
                <a:moveTo>
                  <a:pt x="0" y="0"/>
                </a:moveTo>
                <a:lnTo>
                  <a:pt x="5821609" y="0"/>
                </a:lnTo>
                <a:lnTo>
                  <a:pt x="5821609" y="8229600"/>
                </a:lnTo>
                <a:lnTo>
                  <a:pt x="0" y="8229600"/>
                </a:lnTo>
                <a:lnTo>
                  <a:pt x="0" y="0"/>
                </a:lnTo>
                <a:close/>
              </a:path>
            </a:pathLst>
          </a:custGeom>
          <a:blipFill>
            <a:blip r:embed="rId2"/>
            <a:stretch>
              <a:fillRect l="0" t="0" r="-176925" b="-10191"/>
            </a:stretch>
          </a:blipFill>
          <a:ln w="28575" cap="sq">
            <a:solidFill>
              <a:srgbClr val="918F93"/>
            </a:solidFill>
            <a:prstDash val="solid"/>
            <a:miter/>
          </a:ln>
        </p:spPr>
      </p:sp>
      <p:sp>
        <p:nvSpPr>
          <p:cNvPr name="Freeform 6" id="6"/>
          <p:cNvSpPr/>
          <p:nvPr/>
        </p:nvSpPr>
        <p:spPr>
          <a:xfrm flipH="false" flipV="false" rot="0">
            <a:off x="12013981" y="5630530"/>
            <a:ext cx="5434862" cy="3627770"/>
          </a:xfrm>
          <a:custGeom>
            <a:avLst/>
            <a:gdLst/>
            <a:ahLst/>
            <a:cxnLst/>
            <a:rect r="r" b="b" t="t" l="l"/>
            <a:pathLst>
              <a:path h="3627770" w="5434862">
                <a:moveTo>
                  <a:pt x="0" y="0"/>
                </a:moveTo>
                <a:lnTo>
                  <a:pt x="5434862" y="0"/>
                </a:lnTo>
                <a:lnTo>
                  <a:pt x="5434862" y="3627770"/>
                </a:lnTo>
                <a:lnTo>
                  <a:pt x="0" y="3627770"/>
                </a:lnTo>
                <a:lnTo>
                  <a:pt x="0" y="0"/>
                </a:lnTo>
                <a:close/>
              </a:path>
            </a:pathLst>
          </a:custGeom>
          <a:blipFill>
            <a:blip r:embed="rId3">
              <a:alphaModFix amt="65999"/>
            </a:blip>
            <a:stretch>
              <a:fillRect l="0" t="0" r="0" b="0"/>
            </a:stretch>
          </a:blipFill>
        </p:spPr>
      </p:sp>
      <p:sp>
        <p:nvSpPr>
          <p:cNvPr name="TextBox 7" id="7"/>
          <p:cNvSpPr txBox="true"/>
          <p:nvPr/>
        </p:nvSpPr>
        <p:spPr>
          <a:xfrm rot="0">
            <a:off x="7600950" y="1205899"/>
            <a:ext cx="9105681" cy="1272540"/>
          </a:xfrm>
          <a:prstGeom prst="rect">
            <a:avLst/>
          </a:prstGeom>
        </p:spPr>
        <p:txBody>
          <a:bodyPr anchor="t" rtlCol="false" tIns="0" lIns="0" bIns="0" rIns="0">
            <a:spAutoFit/>
          </a:bodyPr>
          <a:lstStyle/>
          <a:p>
            <a:pPr algn="l">
              <a:lnSpc>
                <a:spcPts val="9179"/>
              </a:lnSpc>
            </a:pPr>
            <a:r>
              <a:rPr lang="en-US" sz="8499" b="true">
                <a:solidFill>
                  <a:srgbClr val="E34B4B"/>
                </a:solidFill>
                <a:latin typeface="Poppins Semi-Bold"/>
                <a:ea typeface="Poppins Semi-Bold"/>
                <a:cs typeface="Poppins Semi-Bold"/>
                <a:sym typeface="Poppins Semi-Bold"/>
              </a:rPr>
              <a:t>SAMPLE OUTPUT</a:t>
            </a:r>
          </a:p>
        </p:txBody>
      </p:sp>
      <p:sp>
        <p:nvSpPr>
          <p:cNvPr name="TextBox 8" id="8"/>
          <p:cNvSpPr txBox="true"/>
          <p:nvPr/>
        </p:nvSpPr>
        <p:spPr>
          <a:xfrm rot="0">
            <a:off x="9251297" y="2985527"/>
            <a:ext cx="8008003" cy="1489710"/>
          </a:xfrm>
          <a:prstGeom prst="rect">
            <a:avLst/>
          </a:prstGeom>
        </p:spPr>
        <p:txBody>
          <a:bodyPr anchor="t" rtlCol="false" tIns="0" lIns="0" bIns="0" rIns="0">
            <a:spAutoFit/>
          </a:bodyPr>
          <a:lstStyle/>
          <a:p>
            <a:pPr algn="just">
              <a:lnSpc>
                <a:spcPts val="2940"/>
              </a:lnSpc>
              <a:spcBef>
                <a:spcPct val="0"/>
              </a:spcBef>
            </a:pPr>
            <a:r>
              <a:rPr lang="en-US" sz="2100">
                <a:solidFill>
                  <a:srgbClr val="E34B4B"/>
                </a:solidFill>
                <a:latin typeface="Poppins"/>
                <a:ea typeface="Poppins"/>
                <a:cs typeface="Poppins"/>
                <a:sym typeface="Poppins"/>
              </a:rPr>
              <a:t>B</a:t>
            </a:r>
            <a:r>
              <a:rPr lang="en-US" sz="2100">
                <a:solidFill>
                  <a:srgbClr val="E34B4B"/>
                </a:solidFill>
                <a:latin typeface="Poppins"/>
                <a:ea typeface="Poppins"/>
                <a:cs typeface="Poppins"/>
                <a:sym typeface="Poppins"/>
              </a:rPr>
              <a:t>elow are some example queries and their outputs, showcasing how the system responds to user input by retrieving relevant supernatural beings from the knowledge base.</a:t>
            </a:r>
          </a:p>
        </p:txBody>
      </p:sp>
    </p:spTree>
  </p:cSld>
  <p:clrMapOvr>
    <a:masterClrMapping/>
  </p:clrMapOvr>
  <p:transition spd="slow">
    <p:fade/>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sp>
        <p:nvSpPr>
          <p:cNvPr name="TextBox 2" id="2"/>
          <p:cNvSpPr txBox="true"/>
          <p:nvPr/>
        </p:nvSpPr>
        <p:spPr>
          <a:xfrm rot="0">
            <a:off x="1028700" y="1047750"/>
            <a:ext cx="3817640" cy="3596640"/>
          </a:xfrm>
          <a:prstGeom prst="rect">
            <a:avLst/>
          </a:prstGeom>
        </p:spPr>
        <p:txBody>
          <a:bodyPr anchor="t" rtlCol="false" tIns="0" lIns="0" bIns="0" rIns="0">
            <a:spAutoFit/>
          </a:bodyPr>
          <a:lstStyle/>
          <a:p>
            <a:pPr algn="l">
              <a:lnSpc>
                <a:spcPts val="9179"/>
              </a:lnSpc>
            </a:pPr>
            <a:r>
              <a:rPr lang="en-US" sz="8499" b="true">
                <a:solidFill>
                  <a:srgbClr val="E34B4B"/>
                </a:solidFill>
                <a:latin typeface="Poppins Bold"/>
                <a:ea typeface="Poppins Bold"/>
                <a:cs typeface="Poppins Bold"/>
                <a:sym typeface="Poppins Bold"/>
              </a:rPr>
              <a:t>CON</a:t>
            </a:r>
          </a:p>
          <a:p>
            <a:pPr algn="l">
              <a:lnSpc>
                <a:spcPts val="9179"/>
              </a:lnSpc>
            </a:pPr>
            <a:r>
              <a:rPr lang="en-US" sz="8499" b="true">
                <a:solidFill>
                  <a:srgbClr val="E34B4B"/>
                </a:solidFill>
                <a:latin typeface="Poppins Bold"/>
                <a:ea typeface="Poppins Bold"/>
                <a:cs typeface="Poppins Bold"/>
                <a:sym typeface="Poppins Bold"/>
              </a:rPr>
              <a:t>CLU</a:t>
            </a:r>
          </a:p>
          <a:p>
            <a:pPr algn="l">
              <a:lnSpc>
                <a:spcPts val="9179"/>
              </a:lnSpc>
            </a:pPr>
            <a:r>
              <a:rPr lang="en-US" sz="8499" b="true">
                <a:solidFill>
                  <a:srgbClr val="E34B4B"/>
                </a:solidFill>
                <a:latin typeface="Poppins Bold"/>
                <a:ea typeface="Poppins Bold"/>
                <a:cs typeface="Poppins Bold"/>
                <a:sym typeface="Poppins Bold"/>
              </a:rPr>
              <a:t>SION</a:t>
            </a:r>
          </a:p>
        </p:txBody>
      </p:sp>
      <p:grpSp>
        <p:nvGrpSpPr>
          <p:cNvPr name="Group 3" id="3"/>
          <p:cNvGrpSpPr/>
          <p:nvPr/>
        </p:nvGrpSpPr>
        <p:grpSpPr>
          <a:xfrm rot="-5400000">
            <a:off x="9079023" y="8430690"/>
            <a:ext cx="129954" cy="3086100"/>
            <a:chOff x="0" y="0"/>
            <a:chExt cx="34226" cy="812800"/>
          </a:xfrm>
        </p:grpSpPr>
        <p:sp>
          <p:nvSpPr>
            <p:cNvPr name="Freeform 4" id="4"/>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5" id="5"/>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grpSp>
        <p:nvGrpSpPr>
          <p:cNvPr name="Group 6" id="6"/>
          <p:cNvGrpSpPr/>
          <p:nvPr/>
        </p:nvGrpSpPr>
        <p:grpSpPr>
          <a:xfrm rot="0">
            <a:off x="1028700" y="7461153"/>
            <a:ext cx="16230600" cy="2123343"/>
            <a:chOff x="0" y="0"/>
            <a:chExt cx="2514545" cy="328961"/>
          </a:xfrm>
        </p:grpSpPr>
        <p:sp>
          <p:nvSpPr>
            <p:cNvPr name="Freeform 7" id="7"/>
            <p:cNvSpPr/>
            <p:nvPr/>
          </p:nvSpPr>
          <p:spPr>
            <a:xfrm flipH="false" flipV="false" rot="0">
              <a:off x="0" y="0"/>
              <a:ext cx="2514545" cy="328961"/>
            </a:xfrm>
            <a:custGeom>
              <a:avLst/>
              <a:gdLst/>
              <a:ahLst/>
              <a:cxnLst/>
              <a:rect r="r" b="b" t="t" l="l"/>
              <a:pathLst>
                <a:path h="328961" w="2514545">
                  <a:moveTo>
                    <a:pt x="24327" y="0"/>
                  </a:moveTo>
                  <a:lnTo>
                    <a:pt x="2490218" y="0"/>
                  </a:lnTo>
                  <a:cubicBezTo>
                    <a:pt x="2496670" y="0"/>
                    <a:pt x="2502857" y="2563"/>
                    <a:pt x="2507419" y="7125"/>
                  </a:cubicBezTo>
                  <a:cubicBezTo>
                    <a:pt x="2511982" y="11687"/>
                    <a:pt x="2514545" y="17875"/>
                    <a:pt x="2514545" y="24327"/>
                  </a:cubicBezTo>
                  <a:lnTo>
                    <a:pt x="2514545" y="304635"/>
                  </a:lnTo>
                  <a:cubicBezTo>
                    <a:pt x="2514545" y="318070"/>
                    <a:pt x="2503653" y="328961"/>
                    <a:pt x="2490218" y="328961"/>
                  </a:cubicBezTo>
                  <a:lnTo>
                    <a:pt x="24327" y="328961"/>
                  </a:lnTo>
                  <a:cubicBezTo>
                    <a:pt x="10891" y="328961"/>
                    <a:pt x="0" y="318070"/>
                    <a:pt x="0" y="304635"/>
                  </a:cubicBezTo>
                  <a:lnTo>
                    <a:pt x="0" y="24327"/>
                  </a:lnTo>
                  <a:cubicBezTo>
                    <a:pt x="0" y="10891"/>
                    <a:pt x="10891" y="0"/>
                    <a:pt x="24327" y="0"/>
                  </a:cubicBezTo>
                  <a:close/>
                </a:path>
              </a:pathLst>
            </a:custGeom>
            <a:blipFill>
              <a:blip r:embed="rId2"/>
              <a:stretch>
                <a:fillRect l="0" t="-182183" r="0" b="-182183"/>
              </a:stretch>
            </a:blipFill>
          </p:spPr>
        </p:sp>
      </p:grpSp>
      <p:sp>
        <p:nvSpPr>
          <p:cNvPr name="TextBox 8" id="8"/>
          <p:cNvSpPr txBox="true"/>
          <p:nvPr/>
        </p:nvSpPr>
        <p:spPr>
          <a:xfrm rot="0">
            <a:off x="5399863" y="971550"/>
            <a:ext cx="10936899" cy="5575935"/>
          </a:xfrm>
          <a:prstGeom prst="rect">
            <a:avLst/>
          </a:prstGeom>
        </p:spPr>
        <p:txBody>
          <a:bodyPr anchor="t" rtlCol="false" tIns="0" lIns="0" bIns="0" rIns="0">
            <a:spAutoFit/>
          </a:bodyPr>
          <a:lstStyle/>
          <a:p>
            <a:pPr algn="just">
              <a:lnSpc>
                <a:spcPts val="2940"/>
              </a:lnSpc>
              <a:spcBef>
                <a:spcPct val="0"/>
              </a:spcBef>
            </a:pPr>
            <a:r>
              <a:rPr lang="en-US" sz="2100">
                <a:solidFill>
                  <a:srgbClr val="E34B4B"/>
                </a:solidFill>
                <a:latin typeface="Poppins"/>
                <a:ea typeface="Poppins"/>
                <a:cs typeface="Poppins"/>
                <a:sym typeface="Poppins"/>
              </a:rPr>
              <a:t>T</a:t>
            </a:r>
            <a:r>
              <a:rPr lang="en-US" sz="2100">
                <a:solidFill>
                  <a:srgbClr val="E34B4B"/>
                </a:solidFill>
                <a:latin typeface="Poppins"/>
                <a:ea typeface="Poppins"/>
                <a:cs typeface="Poppins"/>
                <a:sym typeface="Poppins"/>
              </a:rPr>
              <a:t>his project solves the issue of not having a central place to explore supernatural beings from religious, folklore, and mythological stories. Built using Prolog, it creates a logical structure where users can search and discover meaningful connections. Though it's simple, it lays the groundwork for future development.</a:t>
            </a:r>
          </a:p>
          <a:p>
            <a:pPr algn="just">
              <a:lnSpc>
                <a:spcPts val="2940"/>
              </a:lnSpc>
              <a:spcBef>
                <a:spcPct val="0"/>
              </a:spcBef>
            </a:pPr>
          </a:p>
          <a:p>
            <a:pPr algn="just">
              <a:lnSpc>
                <a:spcPts val="2940"/>
              </a:lnSpc>
              <a:spcBef>
                <a:spcPct val="0"/>
              </a:spcBef>
            </a:pPr>
            <a:r>
              <a:rPr lang="en-US" b="true" sz="2100">
                <a:solidFill>
                  <a:srgbClr val="E34B4B"/>
                </a:solidFill>
                <a:latin typeface="Poppins Bold"/>
                <a:ea typeface="Poppins Bold"/>
                <a:cs typeface="Poppins Bold"/>
                <a:sym typeface="Poppins Bold"/>
              </a:rPr>
              <a:t>Key Takeaways:</a:t>
            </a:r>
          </a:p>
          <a:p>
            <a:pPr algn="just" marL="453390" indent="-226695" lvl="1">
              <a:lnSpc>
                <a:spcPts val="2940"/>
              </a:lnSpc>
              <a:buFont typeface="Arial"/>
              <a:buChar char="•"/>
            </a:pPr>
            <a:r>
              <a:rPr lang="en-US" sz="2100">
                <a:solidFill>
                  <a:srgbClr val="E34B4B"/>
                </a:solidFill>
                <a:latin typeface="Poppins"/>
                <a:ea typeface="Poppins"/>
                <a:cs typeface="Poppins"/>
                <a:sym typeface="Poppins"/>
              </a:rPr>
              <a:t>Organized diverse supernatural knowledge into one query-based system</a:t>
            </a:r>
          </a:p>
          <a:p>
            <a:pPr algn="just" marL="453390" indent="-226695" lvl="1">
              <a:lnSpc>
                <a:spcPts val="2940"/>
              </a:lnSpc>
              <a:buFont typeface="Arial"/>
              <a:buChar char="•"/>
            </a:pPr>
            <a:r>
              <a:rPr lang="en-US" sz="2100">
                <a:solidFill>
                  <a:srgbClr val="E34B4B"/>
                </a:solidFill>
                <a:latin typeface="Poppins"/>
                <a:ea typeface="Poppins"/>
                <a:cs typeface="Poppins"/>
                <a:sym typeface="Poppins"/>
              </a:rPr>
              <a:t>Built meaningful relationships using facts and rules in Prolog</a:t>
            </a:r>
          </a:p>
          <a:p>
            <a:pPr algn="just" marL="453390" indent="-226695" lvl="1">
              <a:lnSpc>
                <a:spcPts val="2940"/>
              </a:lnSpc>
              <a:buFont typeface="Arial"/>
              <a:buChar char="•"/>
            </a:pPr>
            <a:r>
              <a:rPr lang="en-US" sz="2100">
                <a:solidFill>
                  <a:srgbClr val="E34B4B"/>
                </a:solidFill>
                <a:latin typeface="Poppins"/>
                <a:ea typeface="Poppins"/>
                <a:cs typeface="Poppins"/>
                <a:sym typeface="Poppins"/>
              </a:rPr>
              <a:t>Simple UI through logical queries for easy interaction</a:t>
            </a:r>
          </a:p>
          <a:p>
            <a:pPr algn="just" marL="453390" indent="-226695" lvl="1">
              <a:lnSpc>
                <a:spcPts val="2940"/>
              </a:lnSpc>
              <a:buFont typeface="Arial"/>
              <a:buChar char="•"/>
            </a:pPr>
            <a:r>
              <a:rPr lang="en-US" sz="2100">
                <a:solidFill>
                  <a:srgbClr val="E34B4B"/>
                </a:solidFill>
                <a:latin typeface="Poppins"/>
                <a:ea typeface="Poppins"/>
                <a:cs typeface="Poppins"/>
                <a:sym typeface="Poppins"/>
              </a:rPr>
              <a:t>Can be improved further with more content, visuals, or a web interface</a:t>
            </a:r>
          </a:p>
          <a:p>
            <a:pPr algn="just">
              <a:lnSpc>
                <a:spcPts val="2940"/>
              </a:lnSpc>
            </a:pPr>
          </a:p>
          <a:p>
            <a:pPr algn="just">
              <a:lnSpc>
                <a:spcPts val="2940"/>
              </a:lnSpc>
            </a:pPr>
            <a:r>
              <a:rPr lang="en-US" sz="2100">
                <a:solidFill>
                  <a:srgbClr val="E34B4B"/>
                </a:solidFill>
                <a:latin typeface="Poppins"/>
                <a:ea typeface="Poppins"/>
                <a:cs typeface="Poppins"/>
                <a:sym typeface="Poppins"/>
              </a:rPr>
              <a:t>This project not only addresses the need for an organized supernatural knowledgebase but also highlights the power of logic programming in cultural studies. I hope it inspires further exploration and appreciation of the rich tapestry of mythology, religion, and folklore from around the world.</a:t>
            </a:r>
          </a:p>
        </p:txBody>
      </p:sp>
    </p:spTree>
  </p:cSld>
  <p:clrMapOvr>
    <a:masterClrMapping/>
  </p:clrMapOvr>
  <p:transition spd="slow">
    <p:fade/>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sp>
        <p:nvSpPr>
          <p:cNvPr name="TextBox 2" id="2"/>
          <p:cNvSpPr txBox="true"/>
          <p:nvPr/>
        </p:nvSpPr>
        <p:spPr>
          <a:xfrm rot="0">
            <a:off x="1832704" y="3491961"/>
            <a:ext cx="8115300" cy="1346833"/>
          </a:xfrm>
          <a:prstGeom prst="rect">
            <a:avLst/>
          </a:prstGeom>
        </p:spPr>
        <p:txBody>
          <a:bodyPr anchor="t" rtlCol="false" tIns="0" lIns="0" bIns="0" rIns="0">
            <a:spAutoFit/>
          </a:bodyPr>
          <a:lstStyle/>
          <a:p>
            <a:pPr algn="just">
              <a:lnSpc>
                <a:spcPts val="9719"/>
              </a:lnSpc>
            </a:pPr>
            <a:r>
              <a:rPr lang="en-US" b="true" sz="8999">
                <a:solidFill>
                  <a:srgbClr val="E34B4B"/>
                </a:solidFill>
                <a:latin typeface="Poppins Semi-Bold"/>
                <a:ea typeface="Poppins Semi-Bold"/>
                <a:cs typeface="Poppins Semi-Bold"/>
                <a:sym typeface="Poppins Semi-Bold"/>
              </a:rPr>
              <a:t>THANK YOU !</a:t>
            </a:r>
          </a:p>
        </p:txBody>
      </p:sp>
      <p:grpSp>
        <p:nvGrpSpPr>
          <p:cNvPr name="Group 3" id="3"/>
          <p:cNvGrpSpPr/>
          <p:nvPr/>
        </p:nvGrpSpPr>
        <p:grpSpPr>
          <a:xfrm rot="-5400000">
            <a:off x="9079023" y="8430690"/>
            <a:ext cx="129954" cy="3086100"/>
            <a:chOff x="0" y="0"/>
            <a:chExt cx="34226" cy="812800"/>
          </a:xfrm>
        </p:grpSpPr>
        <p:sp>
          <p:nvSpPr>
            <p:cNvPr name="Freeform 4" id="4"/>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5" id="5"/>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sp>
        <p:nvSpPr>
          <p:cNvPr name="TextBox 6" id="6"/>
          <p:cNvSpPr txBox="true"/>
          <p:nvPr/>
        </p:nvSpPr>
        <p:spPr>
          <a:xfrm rot="0">
            <a:off x="1832704" y="7354617"/>
            <a:ext cx="6864023" cy="692658"/>
          </a:xfrm>
          <a:prstGeom prst="rect">
            <a:avLst/>
          </a:prstGeom>
        </p:spPr>
        <p:txBody>
          <a:bodyPr anchor="t" rtlCol="false" tIns="0" lIns="0" bIns="0" rIns="0">
            <a:spAutoFit/>
          </a:bodyPr>
          <a:lstStyle/>
          <a:p>
            <a:pPr algn="l">
              <a:lnSpc>
                <a:spcPts val="2771"/>
              </a:lnSpc>
              <a:spcBef>
                <a:spcPct val="0"/>
              </a:spcBef>
            </a:pPr>
            <a:r>
              <a:rPr lang="en-US" sz="1979">
                <a:solidFill>
                  <a:srgbClr val="E34B4B"/>
                </a:solidFill>
                <a:latin typeface="Poppins"/>
                <a:ea typeface="Poppins"/>
                <a:cs typeface="Poppins"/>
                <a:sym typeface="Poppins"/>
              </a:rPr>
              <a:t>Your tim</a:t>
            </a:r>
            <a:r>
              <a:rPr lang="en-US" sz="1979">
                <a:solidFill>
                  <a:srgbClr val="E34B4B"/>
                </a:solidFill>
                <a:latin typeface="Poppins"/>
                <a:ea typeface="Poppins"/>
                <a:cs typeface="Poppins"/>
                <a:sym typeface="Poppins"/>
              </a:rPr>
              <a:t>e and interest are truly appreciated.</a:t>
            </a:r>
          </a:p>
          <a:p>
            <a:pPr algn="l">
              <a:lnSpc>
                <a:spcPts val="2771"/>
              </a:lnSpc>
              <a:spcBef>
                <a:spcPct val="0"/>
              </a:spcBef>
            </a:pPr>
            <a:r>
              <a:rPr lang="en-US" sz="1979">
                <a:solidFill>
                  <a:srgbClr val="E34B4B"/>
                </a:solidFill>
                <a:latin typeface="Poppins"/>
                <a:ea typeface="Poppins"/>
                <a:cs typeface="Poppins"/>
                <a:sym typeface="Poppins"/>
              </a:rPr>
              <a:t>Feel free to ask any questions or share your thoughts!</a:t>
            </a:r>
          </a:p>
        </p:txBody>
      </p:sp>
      <p:sp>
        <p:nvSpPr>
          <p:cNvPr name="TextBox 7" id="7"/>
          <p:cNvSpPr txBox="true"/>
          <p:nvPr/>
        </p:nvSpPr>
        <p:spPr>
          <a:xfrm rot="0">
            <a:off x="1832704" y="4753069"/>
            <a:ext cx="7826683" cy="1146429"/>
          </a:xfrm>
          <a:prstGeom prst="rect">
            <a:avLst/>
          </a:prstGeom>
        </p:spPr>
        <p:txBody>
          <a:bodyPr anchor="t" rtlCol="false" tIns="0" lIns="0" bIns="0" rIns="0">
            <a:spAutoFit/>
          </a:bodyPr>
          <a:lstStyle/>
          <a:p>
            <a:pPr algn="l">
              <a:lnSpc>
                <a:spcPts val="4536"/>
              </a:lnSpc>
              <a:spcBef>
                <a:spcPct val="0"/>
              </a:spcBef>
            </a:pPr>
            <a:r>
              <a:rPr lang="en-US" sz="3240">
                <a:solidFill>
                  <a:srgbClr val="E34B4B"/>
                </a:solidFill>
                <a:latin typeface="Poppins"/>
                <a:ea typeface="Poppins"/>
                <a:cs typeface="Poppins"/>
                <a:sym typeface="Poppins"/>
              </a:rPr>
              <a:t>Thank You for Hearing</a:t>
            </a:r>
          </a:p>
          <a:p>
            <a:pPr algn="l">
              <a:lnSpc>
                <a:spcPts val="4536"/>
              </a:lnSpc>
              <a:spcBef>
                <a:spcPct val="0"/>
              </a:spcBef>
            </a:pPr>
            <a:r>
              <a:rPr lang="en-US" sz="3240">
                <a:solidFill>
                  <a:srgbClr val="E34B4B"/>
                </a:solidFill>
                <a:latin typeface="Poppins"/>
                <a:ea typeface="Poppins"/>
                <a:cs typeface="Poppins"/>
                <a:sym typeface="Poppins"/>
              </a:rPr>
              <a:t> “Mythologica”</a:t>
            </a:r>
          </a:p>
        </p:txBody>
      </p:sp>
      <p:grpSp>
        <p:nvGrpSpPr>
          <p:cNvPr name="Group 8" id="8"/>
          <p:cNvGrpSpPr/>
          <p:nvPr/>
        </p:nvGrpSpPr>
        <p:grpSpPr>
          <a:xfrm rot="0">
            <a:off x="10797476" y="3588354"/>
            <a:ext cx="6461824" cy="3110292"/>
            <a:chOff x="0" y="0"/>
            <a:chExt cx="1001106" cy="481866"/>
          </a:xfrm>
        </p:grpSpPr>
        <p:sp>
          <p:nvSpPr>
            <p:cNvPr name="Freeform 9" id="9"/>
            <p:cNvSpPr/>
            <p:nvPr/>
          </p:nvSpPr>
          <p:spPr>
            <a:xfrm flipH="false" flipV="false" rot="0">
              <a:off x="0" y="0"/>
              <a:ext cx="1001106" cy="481866"/>
            </a:xfrm>
            <a:custGeom>
              <a:avLst/>
              <a:gdLst/>
              <a:ahLst/>
              <a:cxnLst/>
              <a:rect r="r" b="b" t="t" l="l"/>
              <a:pathLst>
                <a:path h="481866" w="1001106">
                  <a:moveTo>
                    <a:pt x="61103" y="0"/>
                  </a:moveTo>
                  <a:lnTo>
                    <a:pt x="940002" y="0"/>
                  </a:lnTo>
                  <a:cubicBezTo>
                    <a:pt x="973749" y="0"/>
                    <a:pt x="1001106" y="27357"/>
                    <a:pt x="1001106" y="61103"/>
                  </a:cubicBezTo>
                  <a:lnTo>
                    <a:pt x="1001106" y="420762"/>
                  </a:lnTo>
                  <a:cubicBezTo>
                    <a:pt x="1001106" y="454509"/>
                    <a:pt x="973749" y="481866"/>
                    <a:pt x="940002" y="481866"/>
                  </a:cubicBezTo>
                  <a:lnTo>
                    <a:pt x="61103" y="481866"/>
                  </a:lnTo>
                  <a:cubicBezTo>
                    <a:pt x="44898" y="481866"/>
                    <a:pt x="29356" y="475428"/>
                    <a:pt x="17897" y="463969"/>
                  </a:cubicBezTo>
                  <a:cubicBezTo>
                    <a:pt x="6438" y="452510"/>
                    <a:pt x="0" y="436968"/>
                    <a:pt x="0" y="420762"/>
                  </a:cubicBezTo>
                  <a:lnTo>
                    <a:pt x="0" y="61103"/>
                  </a:lnTo>
                  <a:cubicBezTo>
                    <a:pt x="0" y="27357"/>
                    <a:pt x="27357" y="0"/>
                    <a:pt x="61103" y="0"/>
                  </a:cubicBezTo>
                  <a:close/>
                </a:path>
              </a:pathLst>
            </a:custGeom>
            <a:blipFill>
              <a:blip r:embed="rId2"/>
              <a:stretch>
                <a:fillRect l="0" t="-19338" r="0" b="-19338"/>
              </a:stretch>
            </a:blipFill>
          </p:spPr>
        </p:sp>
      </p:grpSp>
    </p:spTree>
  </p:cSld>
  <p:clrMapOvr>
    <a:masterClrMapping/>
  </p:clrMapOvr>
  <p:transition spd="slow">
    <p:fade/>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grpSp>
        <p:nvGrpSpPr>
          <p:cNvPr name="Group 2" id="2"/>
          <p:cNvGrpSpPr/>
          <p:nvPr/>
        </p:nvGrpSpPr>
        <p:grpSpPr>
          <a:xfrm rot="0">
            <a:off x="10797476" y="1028700"/>
            <a:ext cx="6461824" cy="8229600"/>
            <a:chOff x="0" y="0"/>
            <a:chExt cx="1001106" cy="1274980"/>
          </a:xfrm>
        </p:grpSpPr>
        <p:sp>
          <p:nvSpPr>
            <p:cNvPr name="Freeform 3" id="3"/>
            <p:cNvSpPr/>
            <p:nvPr/>
          </p:nvSpPr>
          <p:spPr>
            <a:xfrm flipH="false" flipV="false" rot="0">
              <a:off x="0" y="0"/>
              <a:ext cx="1001106" cy="1274980"/>
            </a:xfrm>
            <a:custGeom>
              <a:avLst/>
              <a:gdLst/>
              <a:ahLst/>
              <a:cxnLst/>
              <a:rect r="r" b="b" t="t" l="l"/>
              <a:pathLst>
                <a:path h="1274980" w="1001106">
                  <a:moveTo>
                    <a:pt x="61103" y="0"/>
                  </a:moveTo>
                  <a:lnTo>
                    <a:pt x="940002" y="0"/>
                  </a:lnTo>
                  <a:cubicBezTo>
                    <a:pt x="973749" y="0"/>
                    <a:pt x="1001106" y="27357"/>
                    <a:pt x="1001106" y="61103"/>
                  </a:cubicBezTo>
                  <a:lnTo>
                    <a:pt x="1001106" y="1213877"/>
                  </a:lnTo>
                  <a:cubicBezTo>
                    <a:pt x="1001106" y="1230083"/>
                    <a:pt x="994668" y="1245625"/>
                    <a:pt x="983209" y="1257084"/>
                  </a:cubicBezTo>
                  <a:cubicBezTo>
                    <a:pt x="971750" y="1268543"/>
                    <a:pt x="956208" y="1274980"/>
                    <a:pt x="940002" y="1274980"/>
                  </a:cubicBezTo>
                  <a:lnTo>
                    <a:pt x="61103" y="1274980"/>
                  </a:lnTo>
                  <a:cubicBezTo>
                    <a:pt x="27357" y="1274980"/>
                    <a:pt x="0" y="1247624"/>
                    <a:pt x="0" y="1213877"/>
                  </a:cubicBezTo>
                  <a:lnTo>
                    <a:pt x="0" y="61103"/>
                  </a:lnTo>
                  <a:cubicBezTo>
                    <a:pt x="0" y="27357"/>
                    <a:pt x="27357" y="0"/>
                    <a:pt x="61103" y="0"/>
                  </a:cubicBezTo>
                  <a:close/>
                </a:path>
              </a:pathLst>
            </a:custGeom>
            <a:blipFill>
              <a:blip r:embed="rId2">
                <a:alphaModFix amt="52000"/>
              </a:blip>
              <a:stretch>
                <a:fillRect l="0" t="-8835" r="0" b="-8835"/>
              </a:stretch>
            </a:blipFill>
            <a:ln cap="rnd">
              <a:noFill/>
              <a:prstDash val="lgDash"/>
              <a:round/>
            </a:ln>
          </p:spPr>
        </p:sp>
      </p:grpSp>
      <p:grpSp>
        <p:nvGrpSpPr>
          <p:cNvPr name="Group 4" id="4"/>
          <p:cNvGrpSpPr/>
          <p:nvPr/>
        </p:nvGrpSpPr>
        <p:grpSpPr>
          <a:xfrm rot="-5400000">
            <a:off x="9079023" y="8430690"/>
            <a:ext cx="129954" cy="3086100"/>
            <a:chOff x="0" y="0"/>
            <a:chExt cx="34226" cy="812800"/>
          </a:xfrm>
        </p:grpSpPr>
        <p:sp>
          <p:nvSpPr>
            <p:cNvPr name="Freeform 5" id="5"/>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6" id="6"/>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sp>
        <p:nvSpPr>
          <p:cNvPr name="TextBox 7" id="7"/>
          <p:cNvSpPr txBox="true"/>
          <p:nvPr/>
        </p:nvSpPr>
        <p:spPr>
          <a:xfrm rot="0">
            <a:off x="1028700" y="1047750"/>
            <a:ext cx="8920141" cy="2434590"/>
          </a:xfrm>
          <a:prstGeom prst="rect">
            <a:avLst/>
          </a:prstGeom>
        </p:spPr>
        <p:txBody>
          <a:bodyPr anchor="t" rtlCol="false" tIns="0" lIns="0" bIns="0" rIns="0">
            <a:spAutoFit/>
          </a:bodyPr>
          <a:lstStyle/>
          <a:p>
            <a:pPr algn="r">
              <a:lnSpc>
                <a:spcPts val="9179"/>
              </a:lnSpc>
            </a:pPr>
            <a:r>
              <a:rPr lang="en-US" b="true" sz="8499">
                <a:solidFill>
                  <a:srgbClr val="E34B4B"/>
                </a:solidFill>
                <a:latin typeface="Poppins Semi-Bold"/>
                <a:ea typeface="Poppins Semi-Bold"/>
                <a:cs typeface="Poppins Semi-Bold"/>
                <a:sym typeface="Poppins Semi-Bold"/>
              </a:rPr>
              <a:t>PROBLEM</a:t>
            </a:r>
          </a:p>
          <a:p>
            <a:pPr algn="r">
              <a:lnSpc>
                <a:spcPts val="9179"/>
              </a:lnSpc>
            </a:pPr>
            <a:r>
              <a:rPr lang="en-US" b="true" sz="8499">
                <a:solidFill>
                  <a:srgbClr val="E34B4B"/>
                </a:solidFill>
                <a:latin typeface="Poppins Semi-Bold"/>
                <a:ea typeface="Poppins Semi-Bold"/>
                <a:cs typeface="Poppins Semi-Bold"/>
                <a:sym typeface="Poppins Semi-Bold"/>
              </a:rPr>
              <a:t>STATEMENT</a:t>
            </a:r>
          </a:p>
        </p:txBody>
      </p:sp>
      <p:sp>
        <p:nvSpPr>
          <p:cNvPr name="TextBox 8" id="8"/>
          <p:cNvSpPr txBox="true"/>
          <p:nvPr/>
        </p:nvSpPr>
        <p:spPr>
          <a:xfrm rot="0">
            <a:off x="2032298" y="5331237"/>
            <a:ext cx="7916544" cy="2835275"/>
          </a:xfrm>
          <a:prstGeom prst="rect">
            <a:avLst/>
          </a:prstGeom>
        </p:spPr>
        <p:txBody>
          <a:bodyPr anchor="t" rtlCol="false" tIns="0" lIns="0" bIns="0" rIns="0">
            <a:spAutoFit/>
          </a:bodyPr>
          <a:lstStyle/>
          <a:p>
            <a:pPr algn="just">
              <a:lnSpc>
                <a:spcPts val="2800"/>
              </a:lnSpc>
              <a:spcBef>
                <a:spcPct val="0"/>
              </a:spcBef>
            </a:pPr>
            <a:r>
              <a:rPr lang="en-US" sz="2000">
                <a:solidFill>
                  <a:srgbClr val="E34B4B"/>
                </a:solidFill>
                <a:latin typeface="Poppins"/>
                <a:ea typeface="Poppins"/>
                <a:cs typeface="Poppins"/>
                <a:sym typeface="Poppins"/>
              </a:rPr>
              <a:t>Many supernatural b</a:t>
            </a:r>
            <a:r>
              <a:rPr lang="en-US" sz="2000">
                <a:solidFill>
                  <a:srgbClr val="E34B4B"/>
                </a:solidFill>
                <a:latin typeface="Poppins"/>
                <a:ea typeface="Poppins"/>
                <a:cs typeface="Poppins"/>
                <a:sym typeface="Poppins"/>
              </a:rPr>
              <a:t>eings from religious, mythological, and folklore traditions are described across diverse cultures and texts, but there is no unified system to represent and analyze their complex relationships and characteristics. This project builds a centralized Prolog knowledge base that organizes these entities with cultural context, types, and domains, enabling logical querying and inference about their interactions and attributes in one place.</a:t>
            </a:r>
          </a:p>
        </p:txBody>
      </p:sp>
      <p:sp>
        <p:nvSpPr>
          <p:cNvPr name="TextBox 9" id="9"/>
          <p:cNvSpPr txBox="true"/>
          <p:nvPr/>
        </p:nvSpPr>
        <p:spPr>
          <a:xfrm rot="0">
            <a:off x="2032298" y="4048537"/>
            <a:ext cx="7916544" cy="720725"/>
          </a:xfrm>
          <a:prstGeom prst="rect">
            <a:avLst/>
          </a:prstGeom>
        </p:spPr>
        <p:txBody>
          <a:bodyPr anchor="t" rtlCol="false" tIns="0" lIns="0" bIns="0" rIns="0">
            <a:spAutoFit/>
          </a:bodyPr>
          <a:lstStyle/>
          <a:p>
            <a:pPr algn="r">
              <a:lnSpc>
                <a:spcPts val="2800"/>
              </a:lnSpc>
              <a:spcBef>
                <a:spcPct val="0"/>
              </a:spcBef>
            </a:pPr>
            <a:r>
              <a:rPr lang="en-US" b="true" sz="2000">
                <a:solidFill>
                  <a:srgbClr val="E34B4B"/>
                </a:solidFill>
                <a:latin typeface="Poppins Bold"/>
                <a:ea typeface="Poppins Bold"/>
                <a:cs typeface="Poppins Bold"/>
                <a:sym typeface="Poppins Bold"/>
              </a:rPr>
              <a:t>– There is a lack of efficient, centralized resources to explore religious, mythological, and folklore stories in one place.</a:t>
            </a:r>
          </a:p>
        </p:txBody>
      </p:sp>
    </p:spTree>
  </p:cSld>
  <p:clrMapOvr>
    <a:masterClrMapping/>
  </p:clrMapOvr>
  <p:transition spd="slow">
    <p:fade/>
  </p:transition>
</p:sld>
</file>

<file path=ppt/slides/slide3.xml><?xml version="1.0" encoding="utf-8"?>
<p:sld xmlns:p="http://schemas.openxmlformats.org/presentationml/2006/main" xmlns:a="http://schemas.openxmlformats.org/drawingml/2006/main">
  <p:cSld>
    <p:bg>
      <p:bgPr>
        <a:solidFill>
          <a:srgbClr val="FEF1ED"/>
        </a:solidFill>
      </p:bgPr>
    </p:bg>
    <p:spTree>
      <p:nvGrpSpPr>
        <p:cNvPr id="1" name=""/>
        <p:cNvGrpSpPr/>
        <p:nvPr/>
      </p:nvGrpSpPr>
      <p:grpSpPr>
        <a:xfrm>
          <a:off x="0" y="0"/>
          <a:ext cx="0" cy="0"/>
          <a:chOff x="0" y="0"/>
          <a:chExt cx="0" cy="0"/>
        </a:xfrm>
      </p:grpSpPr>
      <p:sp>
        <p:nvSpPr>
          <p:cNvPr name="TextBox 2" id="2"/>
          <p:cNvSpPr txBox="true"/>
          <p:nvPr/>
        </p:nvSpPr>
        <p:spPr>
          <a:xfrm rot="0">
            <a:off x="1028700" y="1047750"/>
            <a:ext cx="10983703" cy="1272540"/>
          </a:xfrm>
          <a:prstGeom prst="rect">
            <a:avLst/>
          </a:prstGeom>
        </p:spPr>
        <p:txBody>
          <a:bodyPr anchor="t" rtlCol="false" tIns="0" lIns="0" bIns="0" rIns="0">
            <a:spAutoFit/>
          </a:bodyPr>
          <a:lstStyle/>
          <a:p>
            <a:pPr algn="l">
              <a:lnSpc>
                <a:spcPts val="9179"/>
              </a:lnSpc>
            </a:pPr>
            <a:r>
              <a:rPr lang="en-US" sz="8499" b="true">
                <a:solidFill>
                  <a:srgbClr val="E34B4B"/>
                </a:solidFill>
                <a:latin typeface="Poppins Semi-Bold"/>
                <a:ea typeface="Poppins Semi-Bold"/>
                <a:cs typeface="Poppins Semi-Bold"/>
                <a:sym typeface="Poppins Semi-Bold"/>
              </a:rPr>
              <a:t>BACKGROUND</a:t>
            </a:r>
          </a:p>
        </p:txBody>
      </p:sp>
      <p:grpSp>
        <p:nvGrpSpPr>
          <p:cNvPr name="Group 3" id="3"/>
          <p:cNvGrpSpPr/>
          <p:nvPr/>
        </p:nvGrpSpPr>
        <p:grpSpPr>
          <a:xfrm rot="-5400000">
            <a:off x="9079023" y="8430690"/>
            <a:ext cx="129954" cy="3086100"/>
            <a:chOff x="0" y="0"/>
            <a:chExt cx="34226" cy="812800"/>
          </a:xfrm>
        </p:grpSpPr>
        <p:sp>
          <p:nvSpPr>
            <p:cNvPr name="Freeform 4" id="4"/>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5" id="5"/>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grpSp>
        <p:nvGrpSpPr>
          <p:cNvPr name="Group 6" id="6"/>
          <p:cNvGrpSpPr/>
          <p:nvPr/>
        </p:nvGrpSpPr>
        <p:grpSpPr>
          <a:xfrm rot="0">
            <a:off x="1028700" y="4417647"/>
            <a:ext cx="12275002" cy="412634"/>
            <a:chOff x="0" y="0"/>
            <a:chExt cx="16366670" cy="550178"/>
          </a:xfrm>
        </p:grpSpPr>
        <p:sp>
          <p:nvSpPr>
            <p:cNvPr name="AutoShape 7" id="7"/>
            <p:cNvSpPr/>
            <p:nvPr/>
          </p:nvSpPr>
          <p:spPr>
            <a:xfrm>
              <a:off x="13913366" y="275089"/>
              <a:ext cx="2453303" cy="0"/>
            </a:xfrm>
            <a:prstGeom prst="line">
              <a:avLst/>
            </a:prstGeom>
            <a:ln cap="flat" w="50800">
              <a:solidFill>
                <a:srgbClr val="E34B4B"/>
              </a:solidFill>
              <a:prstDash val="solid"/>
              <a:headEnd type="none" len="sm" w="sm"/>
              <a:tailEnd type="none" len="sm" w="sm"/>
            </a:ln>
          </p:spPr>
        </p:sp>
        <p:sp>
          <p:nvSpPr>
            <p:cNvPr name="AutoShape 8" id="8"/>
            <p:cNvSpPr/>
            <p:nvPr/>
          </p:nvSpPr>
          <p:spPr>
            <a:xfrm flipV="true">
              <a:off x="10910626" y="275089"/>
              <a:ext cx="2452562" cy="0"/>
            </a:xfrm>
            <a:prstGeom prst="line">
              <a:avLst/>
            </a:prstGeom>
            <a:ln cap="flat" w="50800">
              <a:solidFill>
                <a:srgbClr val="E34B4B"/>
              </a:solidFill>
              <a:prstDash val="solid"/>
              <a:headEnd type="none" len="sm" w="sm"/>
              <a:tailEnd type="none" len="sm" w="sm"/>
            </a:ln>
          </p:spPr>
        </p:sp>
        <p:grpSp>
          <p:nvGrpSpPr>
            <p:cNvPr name="Group 9" id="9"/>
            <p:cNvGrpSpPr/>
            <p:nvPr/>
          </p:nvGrpSpPr>
          <p:grpSpPr>
            <a:xfrm rot="0">
              <a:off x="13363188" y="0"/>
              <a:ext cx="550178" cy="550178"/>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EED"/>
              </a:solidFill>
              <a:ln w="95250" cap="sq">
                <a:solidFill>
                  <a:srgbClr val="E34B4B"/>
                </a:solidFill>
                <a:prstDash val="solid"/>
                <a:miter/>
              </a:ln>
            </p:spPr>
          </p:sp>
          <p:sp>
            <p:nvSpPr>
              <p:cNvPr name="TextBox 11" id="11"/>
              <p:cNvSpPr txBox="true"/>
              <p:nvPr/>
            </p:nvSpPr>
            <p:spPr>
              <a:xfrm>
                <a:off x="76200" y="76200"/>
                <a:ext cx="660400" cy="660400"/>
              </a:xfrm>
              <a:prstGeom prst="rect">
                <a:avLst/>
              </a:prstGeom>
            </p:spPr>
            <p:txBody>
              <a:bodyPr anchor="ctr" rtlCol="false" tIns="50800" lIns="50800" bIns="50800" rIns="50800"/>
              <a:lstStyle/>
              <a:p>
                <a:pPr algn="ctr">
                  <a:lnSpc>
                    <a:spcPts val="2160"/>
                  </a:lnSpc>
                </a:pPr>
              </a:p>
            </p:txBody>
          </p:sp>
        </p:grpSp>
        <p:sp>
          <p:nvSpPr>
            <p:cNvPr name="AutoShape 12" id="12"/>
            <p:cNvSpPr/>
            <p:nvPr/>
          </p:nvSpPr>
          <p:spPr>
            <a:xfrm>
              <a:off x="8457322" y="275089"/>
              <a:ext cx="2453303" cy="0"/>
            </a:xfrm>
            <a:prstGeom prst="line">
              <a:avLst/>
            </a:prstGeom>
            <a:ln cap="flat" w="50800">
              <a:solidFill>
                <a:srgbClr val="E34B4B"/>
              </a:solidFill>
              <a:prstDash val="solid"/>
              <a:headEnd type="none" len="sm" w="sm"/>
              <a:tailEnd type="none" len="sm" w="sm"/>
            </a:ln>
          </p:spPr>
        </p:sp>
        <p:sp>
          <p:nvSpPr>
            <p:cNvPr name="AutoShape 13" id="13"/>
            <p:cNvSpPr/>
            <p:nvPr/>
          </p:nvSpPr>
          <p:spPr>
            <a:xfrm flipV="true">
              <a:off x="5454582" y="275089"/>
              <a:ext cx="2452562" cy="0"/>
            </a:xfrm>
            <a:prstGeom prst="line">
              <a:avLst/>
            </a:prstGeom>
            <a:ln cap="flat" w="50800">
              <a:solidFill>
                <a:srgbClr val="E34B4B"/>
              </a:solidFill>
              <a:prstDash val="solid"/>
              <a:headEnd type="none" len="sm" w="sm"/>
              <a:tailEnd type="none" len="sm" w="sm"/>
            </a:ln>
          </p:spPr>
        </p:sp>
        <p:grpSp>
          <p:nvGrpSpPr>
            <p:cNvPr name="Group 14" id="14"/>
            <p:cNvGrpSpPr/>
            <p:nvPr/>
          </p:nvGrpSpPr>
          <p:grpSpPr>
            <a:xfrm rot="0">
              <a:off x="7907144" y="0"/>
              <a:ext cx="550178" cy="55017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EED"/>
              </a:solidFill>
              <a:ln w="95250" cap="sq">
                <a:solidFill>
                  <a:srgbClr val="E34B4B"/>
                </a:solidFill>
                <a:prstDash val="solid"/>
                <a:miter/>
              </a:ln>
            </p:spPr>
          </p:sp>
          <p:sp>
            <p:nvSpPr>
              <p:cNvPr name="TextBox 16" id="16"/>
              <p:cNvSpPr txBox="true"/>
              <p:nvPr/>
            </p:nvSpPr>
            <p:spPr>
              <a:xfrm>
                <a:off x="76200" y="76200"/>
                <a:ext cx="660400" cy="660400"/>
              </a:xfrm>
              <a:prstGeom prst="rect">
                <a:avLst/>
              </a:prstGeom>
            </p:spPr>
            <p:txBody>
              <a:bodyPr anchor="ctr" rtlCol="false" tIns="50800" lIns="50800" bIns="50800" rIns="50800"/>
              <a:lstStyle/>
              <a:p>
                <a:pPr algn="ctr">
                  <a:lnSpc>
                    <a:spcPts val="2160"/>
                  </a:lnSpc>
                </a:pPr>
              </a:p>
            </p:txBody>
          </p:sp>
        </p:grpSp>
        <p:sp>
          <p:nvSpPr>
            <p:cNvPr name="AutoShape 17" id="17"/>
            <p:cNvSpPr/>
            <p:nvPr/>
          </p:nvSpPr>
          <p:spPr>
            <a:xfrm>
              <a:off x="3002741" y="275089"/>
              <a:ext cx="2453303" cy="0"/>
            </a:xfrm>
            <a:prstGeom prst="line">
              <a:avLst/>
            </a:prstGeom>
            <a:ln cap="flat" w="50800">
              <a:solidFill>
                <a:srgbClr val="E34B4B"/>
              </a:solidFill>
              <a:prstDash val="solid"/>
              <a:headEnd type="none" len="sm" w="sm"/>
              <a:tailEnd type="none" len="sm" w="sm"/>
            </a:ln>
          </p:spPr>
        </p:sp>
        <p:sp>
          <p:nvSpPr>
            <p:cNvPr name="AutoShape 18" id="18"/>
            <p:cNvSpPr/>
            <p:nvPr/>
          </p:nvSpPr>
          <p:spPr>
            <a:xfrm flipV="true">
              <a:off x="0" y="275089"/>
              <a:ext cx="2452562" cy="0"/>
            </a:xfrm>
            <a:prstGeom prst="line">
              <a:avLst/>
            </a:prstGeom>
            <a:ln cap="flat" w="50800">
              <a:solidFill>
                <a:srgbClr val="E34B4B"/>
              </a:solidFill>
              <a:prstDash val="solid"/>
              <a:headEnd type="none" len="sm" w="sm"/>
              <a:tailEnd type="none" len="sm" w="sm"/>
            </a:ln>
          </p:spPr>
        </p:sp>
        <p:grpSp>
          <p:nvGrpSpPr>
            <p:cNvPr name="Group 19" id="19"/>
            <p:cNvGrpSpPr/>
            <p:nvPr/>
          </p:nvGrpSpPr>
          <p:grpSpPr>
            <a:xfrm rot="0">
              <a:off x="2452562" y="0"/>
              <a:ext cx="550178" cy="550178"/>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EED"/>
              </a:solidFill>
              <a:ln w="95250" cap="sq">
                <a:solidFill>
                  <a:srgbClr val="E34B4B"/>
                </a:solidFill>
                <a:prstDash val="solid"/>
                <a:miter/>
              </a:ln>
            </p:spPr>
          </p:sp>
          <p:sp>
            <p:nvSpPr>
              <p:cNvPr name="TextBox 21" id="21"/>
              <p:cNvSpPr txBox="true"/>
              <p:nvPr/>
            </p:nvSpPr>
            <p:spPr>
              <a:xfrm>
                <a:off x="76200" y="76200"/>
                <a:ext cx="660400" cy="660400"/>
              </a:xfrm>
              <a:prstGeom prst="rect">
                <a:avLst/>
              </a:prstGeom>
            </p:spPr>
            <p:txBody>
              <a:bodyPr anchor="ctr" rtlCol="false" tIns="50800" lIns="50800" bIns="50800" rIns="50800"/>
              <a:lstStyle/>
              <a:p>
                <a:pPr algn="ctr">
                  <a:lnSpc>
                    <a:spcPts val="2160"/>
                  </a:lnSpc>
                </a:pPr>
              </a:p>
            </p:txBody>
          </p:sp>
        </p:grpSp>
      </p:grpSp>
      <p:sp>
        <p:nvSpPr>
          <p:cNvPr name="TextBox 22" id="22"/>
          <p:cNvSpPr txBox="true"/>
          <p:nvPr/>
        </p:nvSpPr>
        <p:spPr>
          <a:xfrm rot="0">
            <a:off x="1688396" y="3485445"/>
            <a:ext cx="2998033" cy="368300"/>
          </a:xfrm>
          <a:prstGeom prst="rect">
            <a:avLst/>
          </a:prstGeom>
        </p:spPr>
        <p:txBody>
          <a:bodyPr anchor="t" rtlCol="false" tIns="0" lIns="0" bIns="0" rIns="0">
            <a:spAutoFit/>
          </a:bodyPr>
          <a:lstStyle/>
          <a:p>
            <a:pPr algn="ctr">
              <a:lnSpc>
                <a:spcPts val="2800"/>
              </a:lnSpc>
              <a:spcBef>
                <a:spcPct val="0"/>
              </a:spcBef>
            </a:pPr>
            <a:r>
              <a:rPr lang="en-US" b="true" sz="2000">
                <a:solidFill>
                  <a:srgbClr val="E34B4B"/>
                </a:solidFill>
                <a:latin typeface="Poppins Bold"/>
                <a:ea typeface="Poppins Bold"/>
                <a:cs typeface="Poppins Bold"/>
                <a:sym typeface="Poppins Bold"/>
              </a:rPr>
              <a:t>Mythological</a:t>
            </a:r>
          </a:p>
        </p:txBody>
      </p:sp>
      <p:sp>
        <p:nvSpPr>
          <p:cNvPr name="TextBox 23" id="23"/>
          <p:cNvSpPr txBox="true"/>
          <p:nvPr/>
        </p:nvSpPr>
        <p:spPr>
          <a:xfrm rot="0">
            <a:off x="5667185" y="3485445"/>
            <a:ext cx="2998033" cy="368300"/>
          </a:xfrm>
          <a:prstGeom prst="rect">
            <a:avLst/>
          </a:prstGeom>
        </p:spPr>
        <p:txBody>
          <a:bodyPr anchor="t" rtlCol="false" tIns="0" lIns="0" bIns="0" rIns="0">
            <a:spAutoFit/>
          </a:bodyPr>
          <a:lstStyle/>
          <a:p>
            <a:pPr algn="ctr">
              <a:lnSpc>
                <a:spcPts val="2800"/>
              </a:lnSpc>
              <a:spcBef>
                <a:spcPct val="0"/>
              </a:spcBef>
            </a:pPr>
            <a:r>
              <a:rPr lang="en-US" b="true" sz="2000">
                <a:solidFill>
                  <a:srgbClr val="E34B4B"/>
                </a:solidFill>
                <a:latin typeface="Poppins Bold"/>
                <a:ea typeface="Poppins Bold"/>
                <a:cs typeface="Poppins Bold"/>
                <a:sym typeface="Poppins Bold"/>
              </a:rPr>
              <a:t>Folklore</a:t>
            </a:r>
          </a:p>
        </p:txBody>
      </p:sp>
      <p:sp>
        <p:nvSpPr>
          <p:cNvPr name="TextBox 24" id="24"/>
          <p:cNvSpPr txBox="true"/>
          <p:nvPr/>
        </p:nvSpPr>
        <p:spPr>
          <a:xfrm rot="0">
            <a:off x="9646292" y="3485445"/>
            <a:ext cx="2998033" cy="368300"/>
          </a:xfrm>
          <a:prstGeom prst="rect">
            <a:avLst/>
          </a:prstGeom>
        </p:spPr>
        <p:txBody>
          <a:bodyPr anchor="t" rtlCol="false" tIns="0" lIns="0" bIns="0" rIns="0">
            <a:spAutoFit/>
          </a:bodyPr>
          <a:lstStyle/>
          <a:p>
            <a:pPr algn="ctr">
              <a:lnSpc>
                <a:spcPts val="2800"/>
              </a:lnSpc>
              <a:spcBef>
                <a:spcPct val="0"/>
              </a:spcBef>
            </a:pPr>
            <a:r>
              <a:rPr lang="en-US" b="true" sz="2000">
                <a:solidFill>
                  <a:srgbClr val="E34B4B"/>
                </a:solidFill>
                <a:latin typeface="Poppins Bold"/>
                <a:ea typeface="Poppins Bold"/>
                <a:cs typeface="Poppins Bold"/>
                <a:sym typeface="Poppins Bold"/>
              </a:rPr>
              <a:t>Religious</a:t>
            </a:r>
          </a:p>
        </p:txBody>
      </p:sp>
      <p:sp>
        <p:nvSpPr>
          <p:cNvPr name="TextBox 25" id="25"/>
          <p:cNvSpPr txBox="true"/>
          <p:nvPr/>
        </p:nvSpPr>
        <p:spPr>
          <a:xfrm rot="0">
            <a:off x="1996970" y="5241157"/>
            <a:ext cx="2380883" cy="3892550"/>
          </a:xfrm>
          <a:prstGeom prst="rect">
            <a:avLst/>
          </a:prstGeom>
        </p:spPr>
        <p:txBody>
          <a:bodyPr anchor="t" rtlCol="false" tIns="0" lIns="0" bIns="0" rIns="0">
            <a:spAutoFit/>
          </a:bodyPr>
          <a:lstStyle/>
          <a:p>
            <a:pPr algn="l">
              <a:lnSpc>
                <a:spcPts val="2800"/>
              </a:lnSpc>
              <a:spcBef>
                <a:spcPct val="0"/>
              </a:spcBef>
            </a:pPr>
            <a:r>
              <a:rPr lang="en-US" sz="2000">
                <a:solidFill>
                  <a:srgbClr val="E34B4B"/>
                </a:solidFill>
                <a:latin typeface="Poppins"/>
                <a:ea typeface="Poppins"/>
                <a:cs typeface="Poppins"/>
                <a:sym typeface="Poppins"/>
              </a:rPr>
              <a:t>Mythologi</a:t>
            </a:r>
            <a:r>
              <a:rPr lang="en-US" sz="2000">
                <a:solidFill>
                  <a:srgbClr val="E34B4B"/>
                </a:solidFill>
                <a:latin typeface="Poppins"/>
                <a:ea typeface="Poppins"/>
                <a:cs typeface="Poppins"/>
                <a:sym typeface="Poppins"/>
              </a:rPr>
              <a:t>cal stories are ancient tales about gods, heroes, and supernatural events. They explain how the world was created and teach lessons about life and nature.</a:t>
            </a:r>
          </a:p>
        </p:txBody>
      </p:sp>
      <p:sp>
        <p:nvSpPr>
          <p:cNvPr name="TextBox 26" id="26"/>
          <p:cNvSpPr txBox="true"/>
          <p:nvPr/>
        </p:nvSpPr>
        <p:spPr>
          <a:xfrm rot="0">
            <a:off x="5975759" y="5241157"/>
            <a:ext cx="2380883" cy="3187700"/>
          </a:xfrm>
          <a:prstGeom prst="rect">
            <a:avLst/>
          </a:prstGeom>
        </p:spPr>
        <p:txBody>
          <a:bodyPr anchor="t" rtlCol="false" tIns="0" lIns="0" bIns="0" rIns="0">
            <a:spAutoFit/>
          </a:bodyPr>
          <a:lstStyle/>
          <a:p>
            <a:pPr algn="l">
              <a:lnSpc>
                <a:spcPts val="2800"/>
              </a:lnSpc>
              <a:spcBef>
                <a:spcPct val="0"/>
              </a:spcBef>
            </a:pPr>
            <a:r>
              <a:rPr lang="en-US" sz="2000">
                <a:solidFill>
                  <a:srgbClr val="E34B4B"/>
                </a:solidFill>
                <a:latin typeface="Poppins"/>
                <a:ea typeface="Poppins"/>
                <a:cs typeface="Poppins"/>
                <a:sym typeface="Poppins"/>
              </a:rPr>
              <a:t>Fo</a:t>
            </a:r>
            <a:r>
              <a:rPr lang="en-US" sz="2000">
                <a:solidFill>
                  <a:srgbClr val="E34B4B"/>
                </a:solidFill>
                <a:latin typeface="Poppins"/>
                <a:ea typeface="Poppins"/>
                <a:cs typeface="Poppins"/>
                <a:sym typeface="Poppins"/>
              </a:rPr>
              <a:t>lklore stories are passed down in communities and often involve spirits, monsters, and magic. These tales reflect local traditions and teach morals.</a:t>
            </a:r>
          </a:p>
        </p:txBody>
      </p:sp>
      <p:sp>
        <p:nvSpPr>
          <p:cNvPr name="TextBox 27" id="27"/>
          <p:cNvSpPr txBox="true"/>
          <p:nvPr/>
        </p:nvSpPr>
        <p:spPr>
          <a:xfrm rot="0">
            <a:off x="10263442" y="5241157"/>
            <a:ext cx="2380883" cy="3187700"/>
          </a:xfrm>
          <a:prstGeom prst="rect">
            <a:avLst/>
          </a:prstGeom>
        </p:spPr>
        <p:txBody>
          <a:bodyPr anchor="t" rtlCol="false" tIns="0" lIns="0" bIns="0" rIns="0">
            <a:spAutoFit/>
          </a:bodyPr>
          <a:lstStyle/>
          <a:p>
            <a:pPr algn="l">
              <a:lnSpc>
                <a:spcPts val="2800"/>
              </a:lnSpc>
              <a:spcBef>
                <a:spcPct val="0"/>
              </a:spcBef>
            </a:pPr>
            <a:r>
              <a:rPr lang="en-US" sz="2000">
                <a:solidFill>
                  <a:srgbClr val="E34B4B"/>
                </a:solidFill>
                <a:latin typeface="Poppins"/>
                <a:ea typeface="Poppins"/>
                <a:cs typeface="Poppins"/>
                <a:sym typeface="Poppins"/>
              </a:rPr>
              <a:t>Religious sto</a:t>
            </a:r>
            <a:r>
              <a:rPr lang="en-US" sz="2000">
                <a:solidFill>
                  <a:srgbClr val="E34B4B"/>
                </a:solidFill>
                <a:latin typeface="Poppins"/>
                <a:ea typeface="Poppins"/>
                <a:cs typeface="Poppins"/>
                <a:sym typeface="Poppins"/>
              </a:rPr>
              <a:t>ries focus on gods, angels, and miracles. They guide people’s beliefs and show the connection between humans and the divine.</a:t>
            </a:r>
          </a:p>
        </p:txBody>
      </p:sp>
    </p:spTree>
  </p:cSld>
  <p:clrMapOvr>
    <a:masterClrMapping/>
  </p:clrMapOvr>
  <p:transition spd="slow">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sp>
        <p:nvSpPr>
          <p:cNvPr name="TextBox 2" id="2"/>
          <p:cNvSpPr txBox="true"/>
          <p:nvPr/>
        </p:nvSpPr>
        <p:spPr>
          <a:xfrm rot="0">
            <a:off x="1028700" y="4847493"/>
            <a:ext cx="9105681" cy="1272540"/>
          </a:xfrm>
          <a:prstGeom prst="rect">
            <a:avLst/>
          </a:prstGeom>
        </p:spPr>
        <p:txBody>
          <a:bodyPr anchor="t" rtlCol="false" tIns="0" lIns="0" bIns="0" rIns="0">
            <a:spAutoFit/>
          </a:bodyPr>
          <a:lstStyle/>
          <a:p>
            <a:pPr algn="l">
              <a:lnSpc>
                <a:spcPts val="9179"/>
              </a:lnSpc>
            </a:pPr>
            <a:r>
              <a:rPr lang="en-US" sz="8499" b="true">
                <a:solidFill>
                  <a:srgbClr val="E34B4B"/>
                </a:solidFill>
                <a:latin typeface="Poppins Semi-Bold"/>
                <a:ea typeface="Poppins Semi-Bold"/>
                <a:cs typeface="Poppins Semi-Bold"/>
                <a:sym typeface="Poppins Semi-Bold"/>
              </a:rPr>
              <a:t>OBJECTIVE</a:t>
            </a:r>
          </a:p>
        </p:txBody>
      </p:sp>
      <p:sp>
        <p:nvSpPr>
          <p:cNvPr name="TextBox 3" id="3"/>
          <p:cNvSpPr txBox="true"/>
          <p:nvPr/>
        </p:nvSpPr>
        <p:spPr>
          <a:xfrm rot="0">
            <a:off x="1028700" y="6415307"/>
            <a:ext cx="8766995" cy="2604135"/>
          </a:xfrm>
          <a:prstGeom prst="rect">
            <a:avLst/>
          </a:prstGeom>
        </p:spPr>
        <p:txBody>
          <a:bodyPr anchor="t" rtlCol="false" tIns="0" lIns="0" bIns="0" rIns="0">
            <a:spAutoFit/>
          </a:bodyPr>
          <a:lstStyle/>
          <a:p>
            <a:pPr algn="just">
              <a:lnSpc>
                <a:spcPts val="2940"/>
              </a:lnSpc>
            </a:pPr>
            <a:r>
              <a:rPr lang="en-US" sz="2100">
                <a:solidFill>
                  <a:srgbClr val="E34B4B"/>
                </a:solidFill>
                <a:latin typeface="Poppins"/>
                <a:ea typeface="Poppins"/>
                <a:cs typeface="Poppins"/>
                <a:sym typeface="Poppins"/>
              </a:rPr>
              <a:t>The objective of this project is to create a centralized knowledge base using Prolog that organizes supernatural beings from mythology, folklore, and religion. This system enables efficient representation, querying, and logical reasoning about their cultural origins, relationships, domains, and attributes, providing users with a unified platform to explore and analyze these complex entities.</a:t>
            </a:r>
          </a:p>
        </p:txBody>
      </p:sp>
      <p:grpSp>
        <p:nvGrpSpPr>
          <p:cNvPr name="Group 4" id="4"/>
          <p:cNvGrpSpPr/>
          <p:nvPr/>
        </p:nvGrpSpPr>
        <p:grpSpPr>
          <a:xfrm rot="0">
            <a:off x="1028700" y="1028700"/>
            <a:ext cx="16230600" cy="3444231"/>
            <a:chOff x="0" y="0"/>
            <a:chExt cx="2514545" cy="533601"/>
          </a:xfrm>
        </p:grpSpPr>
        <p:sp>
          <p:nvSpPr>
            <p:cNvPr name="Freeform 5" id="5"/>
            <p:cNvSpPr/>
            <p:nvPr/>
          </p:nvSpPr>
          <p:spPr>
            <a:xfrm flipH="false" flipV="false" rot="0">
              <a:off x="0" y="0"/>
              <a:ext cx="2514545" cy="533601"/>
            </a:xfrm>
            <a:custGeom>
              <a:avLst/>
              <a:gdLst/>
              <a:ahLst/>
              <a:cxnLst/>
              <a:rect r="r" b="b" t="t" l="l"/>
              <a:pathLst>
                <a:path h="533601" w="2514545">
                  <a:moveTo>
                    <a:pt x="24327" y="0"/>
                  </a:moveTo>
                  <a:lnTo>
                    <a:pt x="2490218" y="0"/>
                  </a:lnTo>
                  <a:cubicBezTo>
                    <a:pt x="2496670" y="0"/>
                    <a:pt x="2502857" y="2563"/>
                    <a:pt x="2507419" y="7125"/>
                  </a:cubicBezTo>
                  <a:cubicBezTo>
                    <a:pt x="2511982" y="11687"/>
                    <a:pt x="2514545" y="17875"/>
                    <a:pt x="2514545" y="24327"/>
                  </a:cubicBezTo>
                  <a:lnTo>
                    <a:pt x="2514545" y="509275"/>
                  </a:lnTo>
                  <a:cubicBezTo>
                    <a:pt x="2514545" y="522710"/>
                    <a:pt x="2503653" y="533601"/>
                    <a:pt x="2490218" y="533601"/>
                  </a:cubicBezTo>
                  <a:lnTo>
                    <a:pt x="24327" y="533601"/>
                  </a:lnTo>
                  <a:cubicBezTo>
                    <a:pt x="10891" y="533601"/>
                    <a:pt x="0" y="522710"/>
                    <a:pt x="0" y="509275"/>
                  </a:cubicBezTo>
                  <a:lnTo>
                    <a:pt x="0" y="24327"/>
                  </a:lnTo>
                  <a:cubicBezTo>
                    <a:pt x="0" y="10891"/>
                    <a:pt x="10891" y="0"/>
                    <a:pt x="24327" y="0"/>
                  </a:cubicBezTo>
                  <a:close/>
                </a:path>
              </a:pathLst>
            </a:custGeom>
            <a:blipFill>
              <a:blip r:embed="rId2">
                <a:alphaModFix amt="48000"/>
              </a:blip>
              <a:stretch>
                <a:fillRect l="0" t="-90783" r="0" b="-90783"/>
              </a:stretch>
            </a:blipFill>
          </p:spPr>
        </p:sp>
      </p:grpSp>
      <p:grpSp>
        <p:nvGrpSpPr>
          <p:cNvPr name="Group 6" id="6"/>
          <p:cNvGrpSpPr/>
          <p:nvPr/>
        </p:nvGrpSpPr>
        <p:grpSpPr>
          <a:xfrm rot="-5400000">
            <a:off x="9079023" y="8430690"/>
            <a:ext cx="129954" cy="3086100"/>
            <a:chOff x="0" y="0"/>
            <a:chExt cx="34226" cy="812800"/>
          </a:xfrm>
        </p:grpSpPr>
        <p:sp>
          <p:nvSpPr>
            <p:cNvPr name="Freeform 7" id="7"/>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8" id="8"/>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grpSp>
        <p:nvGrpSpPr>
          <p:cNvPr name="Group 9" id="9"/>
          <p:cNvGrpSpPr/>
          <p:nvPr/>
        </p:nvGrpSpPr>
        <p:grpSpPr>
          <a:xfrm rot="0">
            <a:off x="10534650" y="4828443"/>
            <a:ext cx="6724650" cy="4574217"/>
            <a:chOff x="0" y="0"/>
            <a:chExt cx="1041824" cy="708666"/>
          </a:xfrm>
        </p:grpSpPr>
        <p:sp>
          <p:nvSpPr>
            <p:cNvPr name="Freeform 10" id="10"/>
            <p:cNvSpPr/>
            <p:nvPr/>
          </p:nvSpPr>
          <p:spPr>
            <a:xfrm flipH="false" flipV="false" rot="0">
              <a:off x="0" y="0"/>
              <a:ext cx="1041824" cy="708666"/>
            </a:xfrm>
            <a:custGeom>
              <a:avLst/>
              <a:gdLst/>
              <a:ahLst/>
              <a:cxnLst/>
              <a:rect r="r" b="b" t="t" l="l"/>
              <a:pathLst>
                <a:path h="708666" w="1041824">
                  <a:moveTo>
                    <a:pt x="58715" y="0"/>
                  </a:moveTo>
                  <a:lnTo>
                    <a:pt x="983109" y="0"/>
                  </a:lnTo>
                  <a:cubicBezTo>
                    <a:pt x="998681" y="0"/>
                    <a:pt x="1013616" y="6186"/>
                    <a:pt x="1024627" y="17197"/>
                  </a:cubicBezTo>
                  <a:cubicBezTo>
                    <a:pt x="1035638" y="28208"/>
                    <a:pt x="1041824" y="43143"/>
                    <a:pt x="1041824" y="58715"/>
                  </a:cubicBezTo>
                  <a:lnTo>
                    <a:pt x="1041824" y="649951"/>
                  </a:lnTo>
                  <a:cubicBezTo>
                    <a:pt x="1041824" y="682378"/>
                    <a:pt x="1015537" y="708666"/>
                    <a:pt x="983109" y="708666"/>
                  </a:cubicBezTo>
                  <a:lnTo>
                    <a:pt x="58715" y="708666"/>
                  </a:lnTo>
                  <a:cubicBezTo>
                    <a:pt x="43143" y="708666"/>
                    <a:pt x="28208" y="702480"/>
                    <a:pt x="17197" y="691469"/>
                  </a:cubicBezTo>
                  <a:cubicBezTo>
                    <a:pt x="6186" y="680457"/>
                    <a:pt x="0" y="665523"/>
                    <a:pt x="0" y="649951"/>
                  </a:cubicBezTo>
                  <a:lnTo>
                    <a:pt x="0" y="58715"/>
                  </a:lnTo>
                  <a:cubicBezTo>
                    <a:pt x="0" y="43143"/>
                    <a:pt x="6186" y="28208"/>
                    <a:pt x="17197" y="17197"/>
                  </a:cubicBezTo>
                  <a:cubicBezTo>
                    <a:pt x="28208" y="6186"/>
                    <a:pt x="43143" y="0"/>
                    <a:pt x="58715" y="0"/>
                  </a:cubicBezTo>
                  <a:close/>
                </a:path>
              </a:pathLst>
            </a:custGeom>
            <a:blipFill>
              <a:blip r:embed="rId3"/>
              <a:stretch>
                <a:fillRect l="-1048" t="0" r="-1048" b="0"/>
              </a:stretch>
            </a:blipFill>
          </p:spPr>
        </p:sp>
      </p:grpSp>
    </p:spTree>
  </p:cSld>
  <p:clrMapOvr>
    <a:masterClrMapping/>
  </p:clrMapOvr>
  <p:transition spd="slow">
    <p:fade/>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grpSp>
        <p:nvGrpSpPr>
          <p:cNvPr name="Group 2" id="2"/>
          <p:cNvGrpSpPr/>
          <p:nvPr/>
        </p:nvGrpSpPr>
        <p:grpSpPr>
          <a:xfrm rot="-5400000">
            <a:off x="9079023" y="8430690"/>
            <a:ext cx="129954" cy="3086100"/>
            <a:chOff x="0" y="0"/>
            <a:chExt cx="34226" cy="812800"/>
          </a:xfrm>
        </p:grpSpPr>
        <p:sp>
          <p:nvSpPr>
            <p:cNvPr name="Freeform 3" id="3"/>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4" id="4"/>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sp>
        <p:nvSpPr>
          <p:cNvPr name="Freeform 5" id="5"/>
          <p:cNvSpPr/>
          <p:nvPr/>
        </p:nvSpPr>
        <p:spPr>
          <a:xfrm flipH="false" flipV="false" rot="0">
            <a:off x="-873177" y="1288019"/>
            <a:ext cx="13708378" cy="7710963"/>
          </a:xfrm>
          <a:custGeom>
            <a:avLst/>
            <a:gdLst/>
            <a:ahLst/>
            <a:cxnLst/>
            <a:rect r="r" b="b" t="t" l="l"/>
            <a:pathLst>
              <a:path h="7710963" w="13708378">
                <a:moveTo>
                  <a:pt x="0" y="0"/>
                </a:moveTo>
                <a:lnTo>
                  <a:pt x="13708378" y="0"/>
                </a:lnTo>
                <a:lnTo>
                  <a:pt x="13708378" y="7710962"/>
                </a:lnTo>
                <a:lnTo>
                  <a:pt x="0" y="7710962"/>
                </a:lnTo>
                <a:lnTo>
                  <a:pt x="0" y="0"/>
                </a:lnTo>
                <a:close/>
              </a:path>
            </a:pathLst>
          </a:custGeom>
          <a:blipFill>
            <a:blip r:embed="rId2"/>
            <a:stretch>
              <a:fillRect l="0" t="0" r="0" b="0"/>
            </a:stretch>
          </a:blipFill>
        </p:spPr>
      </p:sp>
      <p:sp>
        <p:nvSpPr>
          <p:cNvPr name="TextBox 6" id="6"/>
          <p:cNvSpPr txBox="true"/>
          <p:nvPr/>
        </p:nvSpPr>
        <p:spPr>
          <a:xfrm rot="0">
            <a:off x="11557238" y="1865447"/>
            <a:ext cx="7950376" cy="1272540"/>
          </a:xfrm>
          <a:prstGeom prst="rect">
            <a:avLst/>
          </a:prstGeom>
        </p:spPr>
        <p:txBody>
          <a:bodyPr anchor="t" rtlCol="false" tIns="0" lIns="0" bIns="0" rIns="0">
            <a:spAutoFit/>
          </a:bodyPr>
          <a:lstStyle/>
          <a:p>
            <a:pPr algn="l">
              <a:lnSpc>
                <a:spcPts val="9179"/>
              </a:lnSpc>
            </a:pPr>
            <a:r>
              <a:rPr lang="en-US" sz="8499" b="true">
                <a:solidFill>
                  <a:srgbClr val="E34B4B"/>
                </a:solidFill>
                <a:latin typeface="Poppins Semi-Bold"/>
                <a:ea typeface="Poppins Semi-Bold"/>
                <a:cs typeface="Poppins Semi-Bold"/>
                <a:sym typeface="Poppins Semi-Bold"/>
              </a:rPr>
              <a:t>DIAGRAM</a:t>
            </a:r>
          </a:p>
        </p:txBody>
      </p:sp>
      <p:sp>
        <p:nvSpPr>
          <p:cNvPr name="TextBox 7" id="7"/>
          <p:cNvSpPr txBox="true"/>
          <p:nvPr/>
        </p:nvSpPr>
        <p:spPr>
          <a:xfrm rot="0">
            <a:off x="12835201" y="3600764"/>
            <a:ext cx="3774697" cy="2130425"/>
          </a:xfrm>
          <a:prstGeom prst="rect">
            <a:avLst/>
          </a:prstGeom>
        </p:spPr>
        <p:txBody>
          <a:bodyPr anchor="t" rtlCol="false" tIns="0" lIns="0" bIns="0" rIns="0">
            <a:spAutoFit/>
          </a:bodyPr>
          <a:lstStyle/>
          <a:p>
            <a:pPr algn="l">
              <a:lnSpc>
                <a:spcPts val="2800"/>
              </a:lnSpc>
              <a:spcBef>
                <a:spcPct val="0"/>
              </a:spcBef>
            </a:pPr>
            <a:r>
              <a:rPr lang="en-US" sz="2000">
                <a:solidFill>
                  <a:srgbClr val="E34B4B"/>
                </a:solidFill>
                <a:latin typeface="Poppins"/>
                <a:ea typeface="Poppins"/>
                <a:cs typeface="Poppins"/>
                <a:sym typeface="Poppins"/>
              </a:rPr>
              <a:t>This diagram, created using Canva and draw.io, shows the relationships and classifications of supernatural beings in the knowledge base.</a:t>
            </a:r>
          </a:p>
        </p:txBody>
      </p:sp>
    </p:spTree>
  </p:cSld>
  <p:clrMapOvr>
    <a:masterClrMapping/>
  </p:clrMapOvr>
  <p:transition spd="slow">
    <p:fade/>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grpSp>
        <p:nvGrpSpPr>
          <p:cNvPr name="Group 2" id="2"/>
          <p:cNvGrpSpPr/>
          <p:nvPr/>
        </p:nvGrpSpPr>
        <p:grpSpPr>
          <a:xfrm rot="0">
            <a:off x="1027029" y="2887695"/>
            <a:ext cx="5018217" cy="4169921"/>
            <a:chOff x="0" y="0"/>
            <a:chExt cx="1855822" cy="1542108"/>
          </a:xfrm>
        </p:grpSpPr>
        <p:sp>
          <p:nvSpPr>
            <p:cNvPr name="Freeform 3" id="3"/>
            <p:cNvSpPr/>
            <p:nvPr/>
          </p:nvSpPr>
          <p:spPr>
            <a:xfrm flipH="false" flipV="false" rot="0">
              <a:off x="0" y="0"/>
              <a:ext cx="1855822" cy="1542108"/>
            </a:xfrm>
            <a:custGeom>
              <a:avLst/>
              <a:gdLst/>
              <a:ahLst/>
              <a:cxnLst/>
              <a:rect r="r" b="b" t="t" l="l"/>
              <a:pathLst>
                <a:path h="1542108" w="1855822">
                  <a:moveTo>
                    <a:pt x="44740" y="0"/>
                  </a:moveTo>
                  <a:lnTo>
                    <a:pt x="1811082" y="0"/>
                  </a:lnTo>
                  <a:cubicBezTo>
                    <a:pt x="1835791" y="0"/>
                    <a:pt x="1855822" y="20031"/>
                    <a:pt x="1855822" y="44740"/>
                  </a:cubicBezTo>
                  <a:lnTo>
                    <a:pt x="1855822" y="1497367"/>
                  </a:lnTo>
                  <a:cubicBezTo>
                    <a:pt x="1855822" y="1509233"/>
                    <a:pt x="1851108" y="1520613"/>
                    <a:pt x="1842718" y="1529003"/>
                  </a:cubicBezTo>
                  <a:cubicBezTo>
                    <a:pt x="1834328" y="1537394"/>
                    <a:pt x="1822948" y="1542108"/>
                    <a:pt x="1811082" y="1542108"/>
                  </a:cubicBezTo>
                  <a:lnTo>
                    <a:pt x="44740" y="1542108"/>
                  </a:lnTo>
                  <a:cubicBezTo>
                    <a:pt x="32874" y="1542108"/>
                    <a:pt x="21494" y="1537394"/>
                    <a:pt x="13104" y="1529003"/>
                  </a:cubicBezTo>
                  <a:cubicBezTo>
                    <a:pt x="4714" y="1520613"/>
                    <a:pt x="0" y="1509233"/>
                    <a:pt x="0" y="1497367"/>
                  </a:cubicBezTo>
                  <a:lnTo>
                    <a:pt x="0" y="44740"/>
                  </a:lnTo>
                  <a:cubicBezTo>
                    <a:pt x="0" y="32874"/>
                    <a:pt x="4714" y="21494"/>
                    <a:pt x="13104" y="13104"/>
                  </a:cubicBezTo>
                  <a:cubicBezTo>
                    <a:pt x="21494" y="4714"/>
                    <a:pt x="32874" y="0"/>
                    <a:pt x="44740" y="0"/>
                  </a:cubicBezTo>
                  <a:close/>
                </a:path>
              </a:pathLst>
            </a:custGeom>
            <a:solidFill>
              <a:srgbClr val="E34B4B"/>
            </a:solidFill>
            <a:ln cap="rnd">
              <a:noFill/>
              <a:prstDash val="solid"/>
              <a:round/>
            </a:ln>
          </p:spPr>
        </p:sp>
        <p:sp>
          <p:nvSpPr>
            <p:cNvPr name="TextBox 4" id="4"/>
            <p:cNvSpPr txBox="true"/>
            <p:nvPr/>
          </p:nvSpPr>
          <p:spPr>
            <a:xfrm>
              <a:off x="0" y="-104775"/>
              <a:ext cx="1855822" cy="1646883"/>
            </a:xfrm>
            <a:prstGeom prst="rect">
              <a:avLst/>
            </a:prstGeom>
          </p:spPr>
          <p:txBody>
            <a:bodyPr anchor="ctr" rtlCol="false" tIns="36179" lIns="36179" bIns="36179" rIns="36179"/>
            <a:lstStyle/>
            <a:p>
              <a:pPr algn="ctr" marL="0" indent="0" lvl="0">
                <a:lnSpc>
                  <a:spcPts val="3402"/>
                </a:lnSpc>
                <a:spcBef>
                  <a:spcPct val="0"/>
                </a:spcBef>
              </a:pPr>
            </a:p>
            <a:p>
              <a:pPr algn="ctr" marL="0" indent="0" lvl="0">
                <a:lnSpc>
                  <a:spcPts val="3402"/>
                </a:lnSpc>
                <a:spcBef>
                  <a:spcPct val="0"/>
                </a:spcBef>
              </a:pPr>
            </a:p>
          </p:txBody>
        </p:sp>
      </p:grpSp>
      <p:grpSp>
        <p:nvGrpSpPr>
          <p:cNvPr name="Group 5" id="5"/>
          <p:cNvGrpSpPr/>
          <p:nvPr/>
        </p:nvGrpSpPr>
        <p:grpSpPr>
          <a:xfrm rot="0">
            <a:off x="1640816" y="3080147"/>
            <a:ext cx="3790643" cy="3785039"/>
            <a:chOff x="0" y="0"/>
            <a:chExt cx="1008441" cy="1006950"/>
          </a:xfrm>
        </p:grpSpPr>
        <p:sp>
          <p:nvSpPr>
            <p:cNvPr name="Freeform 6" id="6"/>
            <p:cNvSpPr/>
            <p:nvPr/>
          </p:nvSpPr>
          <p:spPr>
            <a:xfrm flipH="false" flipV="false" rot="0">
              <a:off x="0" y="0"/>
              <a:ext cx="1008441" cy="1006950"/>
            </a:xfrm>
            <a:custGeom>
              <a:avLst/>
              <a:gdLst/>
              <a:ahLst/>
              <a:cxnLst/>
              <a:rect r="r" b="b" t="t" l="l"/>
              <a:pathLst>
                <a:path h="1006950" w="1008441">
                  <a:moveTo>
                    <a:pt x="504220" y="0"/>
                  </a:moveTo>
                  <a:cubicBezTo>
                    <a:pt x="225747" y="0"/>
                    <a:pt x="0" y="225413"/>
                    <a:pt x="0" y="503475"/>
                  </a:cubicBezTo>
                  <a:cubicBezTo>
                    <a:pt x="0" y="781536"/>
                    <a:pt x="225747" y="1006950"/>
                    <a:pt x="504220" y="1006950"/>
                  </a:cubicBezTo>
                  <a:cubicBezTo>
                    <a:pt x="782694" y="1006950"/>
                    <a:pt x="1008441" y="781536"/>
                    <a:pt x="1008441" y="503475"/>
                  </a:cubicBezTo>
                  <a:cubicBezTo>
                    <a:pt x="1008441" y="225413"/>
                    <a:pt x="782694" y="0"/>
                    <a:pt x="504220" y="0"/>
                  </a:cubicBezTo>
                  <a:close/>
                </a:path>
              </a:pathLst>
            </a:custGeom>
            <a:blipFill>
              <a:blip r:embed="rId2"/>
              <a:stretch>
                <a:fillRect l="0" t="-74" r="0" b="-74"/>
              </a:stretch>
            </a:blipFill>
            <a:ln cap="sq">
              <a:noFill/>
              <a:prstDash val="solid"/>
              <a:miter/>
            </a:ln>
          </p:spPr>
        </p:sp>
      </p:grpSp>
      <p:grpSp>
        <p:nvGrpSpPr>
          <p:cNvPr name="Group 7" id="7"/>
          <p:cNvGrpSpPr/>
          <p:nvPr/>
        </p:nvGrpSpPr>
        <p:grpSpPr>
          <a:xfrm rot="-5400000">
            <a:off x="9079023" y="8430690"/>
            <a:ext cx="129954" cy="3086100"/>
            <a:chOff x="0" y="0"/>
            <a:chExt cx="34226" cy="812800"/>
          </a:xfrm>
        </p:grpSpPr>
        <p:sp>
          <p:nvSpPr>
            <p:cNvPr name="Freeform 8" id="8"/>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9" id="9"/>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grpSp>
        <p:nvGrpSpPr>
          <p:cNvPr name="Group 10" id="10"/>
          <p:cNvGrpSpPr/>
          <p:nvPr/>
        </p:nvGrpSpPr>
        <p:grpSpPr>
          <a:xfrm rot="0">
            <a:off x="6631982" y="2887706"/>
            <a:ext cx="5018217" cy="4169921"/>
            <a:chOff x="0" y="0"/>
            <a:chExt cx="1855822" cy="1542108"/>
          </a:xfrm>
        </p:grpSpPr>
        <p:sp>
          <p:nvSpPr>
            <p:cNvPr name="Freeform 11" id="11"/>
            <p:cNvSpPr/>
            <p:nvPr/>
          </p:nvSpPr>
          <p:spPr>
            <a:xfrm flipH="false" flipV="false" rot="0">
              <a:off x="0" y="0"/>
              <a:ext cx="1855822" cy="1542108"/>
            </a:xfrm>
            <a:custGeom>
              <a:avLst/>
              <a:gdLst/>
              <a:ahLst/>
              <a:cxnLst/>
              <a:rect r="r" b="b" t="t" l="l"/>
              <a:pathLst>
                <a:path h="1542108" w="1855822">
                  <a:moveTo>
                    <a:pt x="44740" y="0"/>
                  </a:moveTo>
                  <a:lnTo>
                    <a:pt x="1811082" y="0"/>
                  </a:lnTo>
                  <a:cubicBezTo>
                    <a:pt x="1835791" y="0"/>
                    <a:pt x="1855822" y="20031"/>
                    <a:pt x="1855822" y="44740"/>
                  </a:cubicBezTo>
                  <a:lnTo>
                    <a:pt x="1855822" y="1497367"/>
                  </a:lnTo>
                  <a:cubicBezTo>
                    <a:pt x="1855822" y="1509233"/>
                    <a:pt x="1851108" y="1520613"/>
                    <a:pt x="1842718" y="1529003"/>
                  </a:cubicBezTo>
                  <a:cubicBezTo>
                    <a:pt x="1834328" y="1537394"/>
                    <a:pt x="1822948" y="1542108"/>
                    <a:pt x="1811082" y="1542108"/>
                  </a:cubicBezTo>
                  <a:lnTo>
                    <a:pt x="44740" y="1542108"/>
                  </a:lnTo>
                  <a:cubicBezTo>
                    <a:pt x="32874" y="1542108"/>
                    <a:pt x="21494" y="1537394"/>
                    <a:pt x="13104" y="1529003"/>
                  </a:cubicBezTo>
                  <a:cubicBezTo>
                    <a:pt x="4714" y="1520613"/>
                    <a:pt x="0" y="1509233"/>
                    <a:pt x="0" y="1497367"/>
                  </a:cubicBezTo>
                  <a:lnTo>
                    <a:pt x="0" y="44740"/>
                  </a:lnTo>
                  <a:cubicBezTo>
                    <a:pt x="0" y="32874"/>
                    <a:pt x="4714" y="21494"/>
                    <a:pt x="13104" y="13104"/>
                  </a:cubicBezTo>
                  <a:cubicBezTo>
                    <a:pt x="21494" y="4714"/>
                    <a:pt x="32874" y="0"/>
                    <a:pt x="44740" y="0"/>
                  </a:cubicBezTo>
                  <a:close/>
                </a:path>
              </a:pathLst>
            </a:custGeom>
            <a:solidFill>
              <a:srgbClr val="E34B4B"/>
            </a:solidFill>
            <a:ln cap="rnd">
              <a:noFill/>
              <a:prstDash val="solid"/>
              <a:round/>
            </a:ln>
          </p:spPr>
        </p:sp>
        <p:sp>
          <p:nvSpPr>
            <p:cNvPr name="TextBox 12" id="12"/>
            <p:cNvSpPr txBox="true"/>
            <p:nvPr/>
          </p:nvSpPr>
          <p:spPr>
            <a:xfrm>
              <a:off x="0" y="-104775"/>
              <a:ext cx="1855822" cy="1646883"/>
            </a:xfrm>
            <a:prstGeom prst="rect">
              <a:avLst/>
            </a:prstGeom>
          </p:spPr>
          <p:txBody>
            <a:bodyPr anchor="ctr" rtlCol="false" tIns="36179" lIns="36179" bIns="36179" rIns="36179"/>
            <a:lstStyle/>
            <a:p>
              <a:pPr algn="ctr" marL="0" indent="0" lvl="0">
                <a:lnSpc>
                  <a:spcPts val="3402"/>
                </a:lnSpc>
                <a:spcBef>
                  <a:spcPct val="0"/>
                </a:spcBef>
              </a:pPr>
            </a:p>
            <a:p>
              <a:pPr algn="ctr" marL="0" indent="0" lvl="0">
                <a:lnSpc>
                  <a:spcPts val="3402"/>
                </a:lnSpc>
                <a:spcBef>
                  <a:spcPct val="0"/>
                </a:spcBef>
              </a:pPr>
            </a:p>
          </p:txBody>
        </p:sp>
      </p:grpSp>
      <p:grpSp>
        <p:nvGrpSpPr>
          <p:cNvPr name="Group 13" id="13"/>
          <p:cNvGrpSpPr/>
          <p:nvPr/>
        </p:nvGrpSpPr>
        <p:grpSpPr>
          <a:xfrm rot="0">
            <a:off x="7245769" y="3250981"/>
            <a:ext cx="3790643" cy="3785039"/>
            <a:chOff x="0" y="0"/>
            <a:chExt cx="1008441" cy="1006950"/>
          </a:xfrm>
        </p:grpSpPr>
        <p:sp>
          <p:nvSpPr>
            <p:cNvPr name="Freeform 14" id="14"/>
            <p:cNvSpPr/>
            <p:nvPr/>
          </p:nvSpPr>
          <p:spPr>
            <a:xfrm flipH="false" flipV="false" rot="0">
              <a:off x="0" y="0"/>
              <a:ext cx="1008441" cy="1006950"/>
            </a:xfrm>
            <a:custGeom>
              <a:avLst/>
              <a:gdLst/>
              <a:ahLst/>
              <a:cxnLst/>
              <a:rect r="r" b="b" t="t" l="l"/>
              <a:pathLst>
                <a:path h="1006950" w="1008441">
                  <a:moveTo>
                    <a:pt x="504220" y="0"/>
                  </a:moveTo>
                  <a:cubicBezTo>
                    <a:pt x="225747" y="0"/>
                    <a:pt x="0" y="225413"/>
                    <a:pt x="0" y="503475"/>
                  </a:cubicBezTo>
                  <a:cubicBezTo>
                    <a:pt x="0" y="781536"/>
                    <a:pt x="225747" y="1006950"/>
                    <a:pt x="504220" y="1006950"/>
                  </a:cubicBezTo>
                  <a:cubicBezTo>
                    <a:pt x="782694" y="1006950"/>
                    <a:pt x="1008441" y="781536"/>
                    <a:pt x="1008441" y="503475"/>
                  </a:cubicBezTo>
                  <a:cubicBezTo>
                    <a:pt x="1008441" y="225413"/>
                    <a:pt x="782694" y="0"/>
                    <a:pt x="504220" y="0"/>
                  </a:cubicBezTo>
                  <a:close/>
                </a:path>
              </a:pathLst>
            </a:custGeom>
            <a:blipFill>
              <a:blip r:embed="rId3"/>
              <a:stretch>
                <a:fillRect l="0" t="-74" r="0" b="-74"/>
              </a:stretch>
            </a:blipFill>
            <a:ln cap="sq">
              <a:noFill/>
              <a:prstDash val="solid"/>
              <a:miter/>
            </a:ln>
          </p:spPr>
        </p:sp>
      </p:grpSp>
      <p:grpSp>
        <p:nvGrpSpPr>
          <p:cNvPr name="Group 15" id="15"/>
          <p:cNvGrpSpPr/>
          <p:nvPr/>
        </p:nvGrpSpPr>
        <p:grpSpPr>
          <a:xfrm rot="0">
            <a:off x="12241083" y="2887695"/>
            <a:ext cx="5018217" cy="4169921"/>
            <a:chOff x="0" y="0"/>
            <a:chExt cx="1855822" cy="1542108"/>
          </a:xfrm>
        </p:grpSpPr>
        <p:sp>
          <p:nvSpPr>
            <p:cNvPr name="Freeform 16" id="16"/>
            <p:cNvSpPr/>
            <p:nvPr/>
          </p:nvSpPr>
          <p:spPr>
            <a:xfrm flipH="false" flipV="false" rot="0">
              <a:off x="0" y="0"/>
              <a:ext cx="1855822" cy="1542108"/>
            </a:xfrm>
            <a:custGeom>
              <a:avLst/>
              <a:gdLst/>
              <a:ahLst/>
              <a:cxnLst/>
              <a:rect r="r" b="b" t="t" l="l"/>
              <a:pathLst>
                <a:path h="1542108" w="1855822">
                  <a:moveTo>
                    <a:pt x="44740" y="0"/>
                  </a:moveTo>
                  <a:lnTo>
                    <a:pt x="1811082" y="0"/>
                  </a:lnTo>
                  <a:cubicBezTo>
                    <a:pt x="1835791" y="0"/>
                    <a:pt x="1855822" y="20031"/>
                    <a:pt x="1855822" y="44740"/>
                  </a:cubicBezTo>
                  <a:lnTo>
                    <a:pt x="1855822" y="1497367"/>
                  </a:lnTo>
                  <a:cubicBezTo>
                    <a:pt x="1855822" y="1509233"/>
                    <a:pt x="1851108" y="1520613"/>
                    <a:pt x="1842718" y="1529003"/>
                  </a:cubicBezTo>
                  <a:cubicBezTo>
                    <a:pt x="1834328" y="1537394"/>
                    <a:pt x="1822948" y="1542108"/>
                    <a:pt x="1811082" y="1542108"/>
                  </a:cubicBezTo>
                  <a:lnTo>
                    <a:pt x="44740" y="1542108"/>
                  </a:lnTo>
                  <a:cubicBezTo>
                    <a:pt x="32874" y="1542108"/>
                    <a:pt x="21494" y="1537394"/>
                    <a:pt x="13104" y="1529003"/>
                  </a:cubicBezTo>
                  <a:cubicBezTo>
                    <a:pt x="4714" y="1520613"/>
                    <a:pt x="0" y="1509233"/>
                    <a:pt x="0" y="1497367"/>
                  </a:cubicBezTo>
                  <a:lnTo>
                    <a:pt x="0" y="44740"/>
                  </a:lnTo>
                  <a:cubicBezTo>
                    <a:pt x="0" y="32874"/>
                    <a:pt x="4714" y="21494"/>
                    <a:pt x="13104" y="13104"/>
                  </a:cubicBezTo>
                  <a:cubicBezTo>
                    <a:pt x="21494" y="4714"/>
                    <a:pt x="32874" y="0"/>
                    <a:pt x="44740" y="0"/>
                  </a:cubicBezTo>
                  <a:close/>
                </a:path>
              </a:pathLst>
            </a:custGeom>
            <a:solidFill>
              <a:srgbClr val="E34B4B"/>
            </a:solidFill>
            <a:ln cap="rnd">
              <a:noFill/>
              <a:prstDash val="solid"/>
              <a:round/>
            </a:ln>
          </p:spPr>
        </p:sp>
        <p:sp>
          <p:nvSpPr>
            <p:cNvPr name="TextBox 17" id="17"/>
            <p:cNvSpPr txBox="true"/>
            <p:nvPr/>
          </p:nvSpPr>
          <p:spPr>
            <a:xfrm>
              <a:off x="0" y="-104775"/>
              <a:ext cx="1855822" cy="1646883"/>
            </a:xfrm>
            <a:prstGeom prst="rect">
              <a:avLst/>
            </a:prstGeom>
          </p:spPr>
          <p:txBody>
            <a:bodyPr anchor="ctr" rtlCol="false" tIns="36179" lIns="36179" bIns="36179" rIns="36179"/>
            <a:lstStyle/>
            <a:p>
              <a:pPr algn="ctr" marL="0" indent="0" lvl="0">
                <a:lnSpc>
                  <a:spcPts val="3402"/>
                </a:lnSpc>
                <a:spcBef>
                  <a:spcPct val="0"/>
                </a:spcBef>
              </a:pPr>
            </a:p>
            <a:p>
              <a:pPr algn="ctr" marL="0" indent="0" lvl="0">
                <a:lnSpc>
                  <a:spcPts val="3402"/>
                </a:lnSpc>
                <a:spcBef>
                  <a:spcPct val="0"/>
                </a:spcBef>
              </a:pPr>
            </a:p>
          </p:txBody>
        </p:sp>
      </p:grpSp>
      <p:grpSp>
        <p:nvGrpSpPr>
          <p:cNvPr name="Group 18" id="18"/>
          <p:cNvGrpSpPr/>
          <p:nvPr/>
        </p:nvGrpSpPr>
        <p:grpSpPr>
          <a:xfrm rot="0">
            <a:off x="12854870" y="3080147"/>
            <a:ext cx="3790643" cy="3785039"/>
            <a:chOff x="0" y="0"/>
            <a:chExt cx="1008441" cy="1006950"/>
          </a:xfrm>
        </p:grpSpPr>
        <p:sp>
          <p:nvSpPr>
            <p:cNvPr name="Freeform 19" id="19"/>
            <p:cNvSpPr/>
            <p:nvPr/>
          </p:nvSpPr>
          <p:spPr>
            <a:xfrm flipH="false" flipV="false" rot="0">
              <a:off x="0" y="0"/>
              <a:ext cx="1008441" cy="1006950"/>
            </a:xfrm>
            <a:custGeom>
              <a:avLst/>
              <a:gdLst/>
              <a:ahLst/>
              <a:cxnLst/>
              <a:rect r="r" b="b" t="t" l="l"/>
              <a:pathLst>
                <a:path h="1006950" w="1008441">
                  <a:moveTo>
                    <a:pt x="504220" y="0"/>
                  </a:moveTo>
                  <a:cubicBezTo>
                    <a:pt x="225747" y="0"/>
                    <a:pt x="0" y="225413"/>
                    <a:pt x="0" y="503475"/>
                  </a:cubicBezTo>
                  <a:cubicBezTo>
                    <a:pt x="0" y="781536"/>
                    <a:pt x="225747" y="1006950"/>
                    <a:pt x="504220" y="1006950"/>
                  </a:cubicBezTo>
                  <a:cubicBezTo>
                    <a:pt x="782694" y="1006950"/>
                    <a:pt x="1008441" y="781536"/>
                    <a:pt x="1008441" y="503475"/>
                  </a:cubicBezTo>
                  <a:cubicBezTo>
                    <a:pt x="1008441" y="225413"/>
                    <a:pt x="782694" y="0"/>
                    <a:pt x="504220" y="0"/>
                  </a:cubicBezTo>
                  <a:close/>
                </a:path>
              </a:pathLst>
            </a:custGeom>
            <a:blipFill>
              <a:blip r:embed="rId4"/>
              <a:stretch>
                <a:fillRect l="0" t="-74" r="0" b="-74"/>
              </a:stretch>
            </a:blipFill>
            <a:ln cap="sq">
              <a:noFill/>
              <a:prstDash val="solid"/>
              <a:miter/>
            </a:ln>
          </p:spPr>
        </p:sp>
      </p:grpSp>
      <p:sp>
        <p:nvSpPr>
          <p:cNvPr name="TextBox 20" id="20"/>
          <p:cNvSpPr txBox="true"/>
          <p:nvPr/>
        </p:nvSpPr>
        <p:spPr>
          <a:xfrm rot="0">
            <a:off x="1028700" y="1047750"/>
            <a:ext cx="16230600" cy="1272540"/>
          </a:xfrm>
          <a:prstGeom prst="rect">
            <a:avLst/>
          </a:prstGeom>
        </p:spPr>
        <p:txBody>
          <a:bodyPr anchor="t" rtlCol="false" tIns="0" lIns="0" bIns="0" rIns="0">
            <a:spAutoFit/>
          </a:bodyPr>
          <a:lstStyle/>
          <a:p>
            <a:pPr algn="ctr">
              <a:lnSpc>
                <a:spcPts val="9179"/>
              </a:lnSpc>
            </a:pPr>
            <a:r>
              <a:rPr lang="en-US" b="true" sz="8499">
                <a:solidFill>
                  <a:srgbClr val="E34B4B"/>
                </a:solidFill>
                <a:latin typeface="Poppins Semi-Bold"/>
                <a:ea typeface="Poppins Semi-Bold"/>
                <a:cs typeface="Poppins Semi-Bold"/>
                <a:sym typeface="Poppins Semi-Bold"/>
              </a:rPr>
              <a:t>TOOLS USED</a:t>
            </a:r>
          </a:p>
        </p:txBody>
      </p:sp>
      <p:sp>
        <p:nvSpPr>
          <p:cNvPr name="TextBox 21" id="21"/>
          <p:cNvSpPr txBox="true"/>
          <p:nvPr/>
        </p:nvSpPr>
        <p:spPr>
          <a:xfrm rot="0">
            <a:off x="1877889" y="7561818"/>
            <a:ext cx="3316496" cy="368300"/>
          </a:xfrm>
          <a:prstGeom prst="rect">
            <a:avLst/>
          </a:prstGeom>
        </p:spPr>
        <p:txBody>
          <a:bodyPr anchor="t" rtlCol="false" tIns="0" lIns="0" bIns="0" rIns="0">
            <a:spAutoFit/>
          </a:bodyPr>
          <a:lstStyle/>
          <a:p>
            <a:pPr algn="ctr">
              <a:lnSpc>
                <a:spcPts val="2800"/>
              </a:lnSpc>
            </a:pPr>
            <a:r>
              <a:rPr lang="en-US" sz="2000" b="true">
                <a:solidFill>
                  <a:srgbClr val="E34B4B"/>
                </a:solidFill>
                <a:latin typeface="Poppins Semi-Bold"/>
                <a:ea typeface="Poppins Semi-Bold"/>
                <a:cs typeface="Poppins Semi-Bold"/>
                <a:sym typeface="Poppins Semi-Bold"/>
              </a:rPr>
              <a:t>SWI-Prolog</a:t>
            </a:r>
          </a:p>
        </p:txBody>
      </p:sp>
      <p:sp>
        <p:nvSpPr>
          <p:cNvPr name="TextBox 22" id="22"/>
          <p:cNvSpPr txBox="true"/>
          <p:nvPr/>
        </p:nvSpPr>
        <p:spPr>
          <a:xfrm rot="0">
            <a:off x="7485752" y="7634171"/>
            <a:ext cx="3316496" cy="368300"/>
          </a:xfrm>
          <a:prstGeom prst="rect">
            <a:avLst/>
          </a:prstGeom>
        </p:spPr>
        <p:txBody>
          <a:bodyPr anchor="t" rtlCol="false" tIns="0" lIns="0" bIns="0" rIns="0">
            <a:spAutoFit/>
          </a:bodyPr>
          <a:lstStyle/>
          <a:p>
            <a:pPr algn="ctr">
              <a:lnSpc>
                <a:spcPts val="2800"/>
              </a:lnSpc>
            </a:pPr>
            <a:r>
              <a:rPr lang="en-US" sz="2000" b="true">
                <a:solidFill>
                  <a:srgbClr val="E34B4B"/>
                </a:solidFill>
                <a:latin typeface="Poppins Semi-Bold"/>
                <a:ea typeface="Poppins Semi-Bold"/>
                <a:cs typeface="Poppins Semi-Bold"/>
                <a:sym typeface="Poppins Semi-Bold"/>
              </a:rPr>
              <a:t>Visual Studio Code</a:t>
            </a:r>
          </a:p>
        </p:txBody>
      </p:sp>
      <p:sp>
        <p:nvSpPr>
          <p:cNvPr name="TextBox 23" id="23"/>
          <p:cNvSpPr txBox="true"/>
          <p:nvPr/>
        </p:nvSpPr>
        <p:spPr>
          <a:xfrm rot="0">
            <a:off x="1877889" y="8067713"/>
            <a:ext cx="3316496" cy="720725"/>
          </a:xfrm>
          <a:prstGeom prst="rect">
            <a:avLst/>
          </a:prstGeom>
        </p:spPr>
        <p:txBody>
          <a:bodyPr anchor="t" rtlCol="false" tIns="0" lIns="0" bIns="0" rIns="0">
            <a:spAutoFit/>
          </a:bodyPr>
          <a:lstStyle/>
          <a:p>
            <a:pPr algn="ctr">
              <a:lnSpc>
                <a:spcPts val="2800"/>
              </a:lnSpc>
            </a:pPr>
            <a:r>
              <a:rPr lang="en-US" sz="2000">
                <a:solidFill>
                  <a:srgbClr val="E34B4B"/>
                </a:solidFill>
                <a:latin typeface="Poppins"/>
                <a:ea typeface="Poppins"/>
                <a:cs typeface="Poppins"/>
                <a:sym typeface="Poppins"/>
              </a:rPr>
              <a:t>Prolog programming environment</a:t>
            </a:r>
          </a:p>
        </p:txBody>
      </p:sp>
      <p:sp>
        <p:nvSpPr>
          <p:cNvPr name="TextBox 24" id="24"/>
          <p:cNvSpPr txBox="true"/>
          <p:nvPr/>
        </p:nvSpPr>
        <p:spPr>
          <a:xfrm rot="0">
            <a:off x="7485752" y="8140066"/>
            <a:ext cx="3316496" cy="368300"/>
          </a:xfrm>
          <a:prstGeom prst="rect">
            <a:avLst/>
          </a:prstGeom>
        </p:spPr>
        <p:txBody>
          <a:bodyPr anchor="t" rtlCol="false" tIns="0" lIns="0" bIns="0" rIns="0">
            <a:spAutoFit/>
          </a:bodyPr>
          <a:lstStyle/>
          <a:p>
            <a:pPr algn="ctr">
              <a:lnSpc>
                <a:spcPts val="2800"/>
              </a:lnSpc>
            </a:pPr>
            <a:r>
              <a:rPr lang="en-US" sz="2000">
                <a:solidFill>
                  <a:srgbClr val="E34B4B"/>
                </a:solidFill>
                <a:latin typeface="Poppins"/>
                <a:ea typeface="Poppins"/>
                <a:cs typeface="Poppins"/>
                <a:sym typeface="Poppins"/>
              </a:rPr>
              <a:t>Code Editor</a:t>
            </a:r>
          </a:p>
        </p:txBody>
      </p:sp>
      <p:sp>
        <p:nvSpPr>
          <p:cNvPr name="TextBox 25" id="25"/>
          <p:cNvSpPr txBox="true"/>
          <p:nvPr/>
        </p:nvSpPr>
        <p:spPr>
          <a:xfrm rot="0">
            <a:off x="13329016" y="7561818"/>
            <a:ext cx="3316496" cy="368300"/>
          </a:xfrm>
          <a:prstGeom prst="rect">
            <a:avLst/>
          </a:prstGeom>
        </p:spPr>
        <p:txBody>
          <a:bodyPr anchor="t" rtlCol="false" tIns="0" lIns="0" bIns="0" rIns="0">
            <a:spAutoFit/>
          </a:bodyPr>
          <a:lstStyle/>
          <a:p>
            <a:pPr algn="ctr">
              <a:lnSpc>
                <a:spcPts val="2800"/>
              </a:lnSpc>
            </a:pPr>
            <a:r>
              <a:rPr lang="en-US" sz="2000" b="true">
                <a:solidFill>
                  <a:srgbClr val="E34B4B"/>
                </a:solidFill>
                <a:latin typeface="Poppins Semi-Bold"/>
                <a:ea typeface="Poppins Semi-Bold"/>
                <a:cs typeface="Poppins Semi-Bold"/>
                <a:sym typeface="Poppins Semi-Bold"/>
              </a:rPr>
              <a:t>Canva</a:t>
            </a:r>
          </a:p>
        </p:txBody>
      </p:sp>
      <p:sp>
        <p:nvSpPr>
          <p:cNvPr name="TextBox 26" id="26"/>
          <p:cNvSpPr txBox="true"/>
          <p:nvPr/>
        </p:nvSpPr>
        <p:spPr>
          <a:xfrm rot="0">
            <a:off x="13329016" y="8067713"/>
            <a:ext cx="3316496" cy="368300"/>
          </a:xfrm>
          <a:prstGeom prst="rect">
            <a:avLst/>
          </a:prstGeom>
        </p:spPr>
        <p:txBody>
          <a:bodyPr anchor="t" rtlCol="false" tIns="0" lIns="0" bIns="0" rIns="0">
            <a:spAutoFit/>
          </a:bodyPr>
          <a:lstStyle/>
          <a:p>
            <a:pPr algn="ctr">
              <a:lnSpc>
                <a:spcPts val="2800"/>
              </a:lnSpc>
            </a:pPr>
            <a:r>
              <a:rPr lang="en-US" sz="2000">
                <a:solidFill>
                  <a:srgbClr val="E34B4B"/>
                </a:solidFill>
                <a:latin typeface="Poppins"/>
                <a:ea typeface="Poppins"/>
                <a:cs typeface="Poppins"/>
                <a:sym typeface="Poppins"/>
              </a:rPr>
              <a:t>Design and presentation</a:t>
            </a:r>
          </a:p>
        </p:txBody>
      </p:sp>
    </p:spTree>
  </p:cSld>
  <p:clrMapOvr>
    <a:masterClrMapping/>
  </p:clrMapOvr>
  <p:transition spd="slow">
    <p:fade/>
  </p:transition>
</p:sld>
</file>

<file path=ppt/slides/slide7.xml><?xml version="1.0" encoding="utf-8"?>
<p:sld xmlns:p="http://schemas.openxmlformats.org/presentationml/2006/main" xmlns:a="http://schemas.openxmlformats.org/drawingml/2006/main">
  <p:cSld>
    <p:bg>
      <p:bgPr>
        <a:solidFill>
          <a:srgbClr val="FEF1ED"/>
        </a:solidFill>
      </p:bgPr>
    </p:bg>
    <p:spTree>
      <p:nvGrpSpPr>
        <p:cNvPr id="1" name=""/>
        <p:cNvGrpSpPr/>
        <p:nvPr/>
      </p:nvGrpSpPr>
      <p:grpSpPr>
        <a:xfrm>
          <a:off x="0" y="0"/>
          <a:ext cx="0" cy="0"/>
          <a:chOff x="0" y="0"/>
          <a:chExt cx="0" cy="0"/>
        </a:xfrm>
      </p:grpSpPr>
      <p:sp>
        <p:nvSpPr>
          <p:cNvPr name="TextBox 2" id="2"/>
          <p:cNvSpPr txBox="true"/>
          <p:nvPr/>
        </p:nvSpPr>
        <p:spPr>
          <a:xfrm rot="0">
            <a:off x="-3368750" y="1228725"/>
            <a:ext cx="16230600" cy="1272540"/>
          </a:xfrm>
          <a:prstGeom prst="rect">
            <a:avLst/>
          </a:prstGeom>
        </p:spPr>
        <p:txBody>
          <a:bodyPr anchor="t" rtlCol="false" tIns="0" lIns="0" bIns="0" rIns="0">
            <a:spAutoFit/>
          </a:bodyPr>
          <a:lstStyle/>
          <a:p>
            <a:pPr algn="ctr">
              <a:lnSpc>
                <a:spcPts val="9179"/>
              </a:lnSpc>
            </a:pPr>
            <a:r>
              <a:rPr lang="en-US" b="true" sz="8499">
                <a:solidFill>
                  <a:srgbClr val="E34B4B"/>
                </a:solidFill>
                <a:latin typeface="Poppins Bold"/>
                <a:ea typeface="Poppins Bold"/>
                <a:cs typeface="Poppins Bold"/>
                <a:sym typeface="Poppins Bold"/>
              </a:rPr>
              <a:t>KEY FEATURES</a:t>
            </a:r>
          </a:p>
        </p:txBody>
      </p:sp>
      <p:sp>
        <p:nvSpPr>
          <p:cNvPr name="TextBox 3" id="3"/>
          <p:cNvSpPr txBox="true"/>
          <p:nvPr/>
        </p:nvSpPr>
        <p:spPr>
          <a:xfrm rot="0">
            <a:off x="1028700" y="2752409"/>
            <a:ext cx="7435700" cy="1073150"/>
          </a:xfrm>
          <a:prstGeom prst="rect">
            <a:avLst/>
          </a:prstGeom>
        </p:spPr>
        <p:txBody>
          <a:bodyPr anchor="t" rtlCol="false" tIns="0" lIns="0" bIns="0" rIns="0">
            <a:spAutoFit/>
          </a:bodyPr>
          <a:lstStyle/>
          <a:p>
            <a:pPr algn="r">
              <a:lnSpc>
                <a:spcPts val="2800"/>
              </a:lnSpc>
            </a:pPr>
            <a:r>
              <a:rPr lang="en-US" sz="2000" b="true">
                <a:solidFill>
                  <a:srgbClr val="E34B4B"/>
                </a:solidFill>
                <a:latin typeface="Poppins Bold"/>
                <a:ea typeface="Poppins Bold"/>
                <a:cs typeface="Poppins Bold"/>
                <a:sym typeface="Poppins Bold"/>
              </a:rPr>
              <a:t>Categorization by Origin</a:t>
            </a:r>
          </a:p>
          <a:p>
            <a:pPr algn="r">
              <a:lnSpc>
                <a:spcPts val="2800"/>
              </a:lnSpc>
            </a:pPr>
            <a:r>
              <a:rPr lang="en-US" sz="2000">
                <a:solidFill>
                  <a:srgbClr val="E34B4B"/>
                </a:solidFill>
                <a:latin typeface="Poppins"/>
                <a:ea typeface="Poppins"/>
                <a:cs typeface="Poppins"/>
                <a:sym typeface="Poppins"/>
              </a:rPr>
              <a:t>The knowledge base classifies beings based on their cultural origin (e.g., Greek, Norse, Islamic, Hindu).</a:t>
            </a:r>
          </a:p>
        </p:txBody>
      </p:sp>
      <p:sp>
        <p:nvSpPr>
          <p:cNvPr name="AutoShape 4" id="4"/>
          <p:cNvSpPr/>
          <p:nvPr/>
        </p:nvSpPr>
        <p:spPr>
          <a:xfrm flipH="true">
            <a:off x="9133410" y="2523522"/>
            <a:ext cx="10590" cy="7028741"/>
          </a:xfrm>
          <a:prstGeom prst="line">
            <a:avLst/>
          </a:prstGeom>
          <a:ln cap="flat" w="19050">
            <a:solidFill>
              <a:srgbClr val="E34B4B"/>
            </a:solidFill>
            <a:prstDash val="solid"/>
            <a:headEnd type="none" len="sm" w="sm"/>
            <a:tailEnd type="none" len="sm" w="sm"/>
          </a:ln>
        </p:spPr>
      </p:sp>
      <p:sp>
        <p:nvSpPr>
          <p:cNvPr name="TextBox 5" id="5"/>
          <p:cNvSpPr txBox="true"/>
          <p:nvPr/>
        </p:nvSpPr>
        <p:spPr>
          <a:xfrm rot="0">
            <a:off x="1028700" y="4926013"/>
            <a:ext cx="7435700" cy="720725"/>
          </a:xfrm>
          <a:prstGeom prst="rect">
            <a:avLst/>
          </a:prstGeom>
        </p:spPr>
        <p:txBody>
          <a:bodyPr anchor="t" rtlCol="false" tIns="0" lIns="0" bIns="0" rIns="0">
            <a:spAutoFit/>
          </a:bodyPr>
          <a:lstStyle/>
          <a:p>
            <a:pPr algn="r">
              <a:lnSpc>
                <a:spcPts val="2800"/>
              </a:lnSpc>
            </a:pPr>
            <a:r>
              <a:rPr lang="en-US" sz="2000" b="true">
                <a:solidFill>
                  <a:srgbClr val="E34B4B"/>
                </a:solidFill>
                <a:latin typeface="Poppins Bold"/>
                <a:ea typeface="Poppins Bold"/>
                <a:cs typeface="Poppins Bold"/>
                <a:sym typeface="Poppins Bold"/>
              </a:rPr>
              <a:t>Type  Identification</a:t>
            </a:r>
          </a:p>
          <a:p>
            <a:pPr algn="r">
              <a:lnSpc>
                <a:spcPts val="2800"/>
              </a:lnSpc>
            </a:pPr>
            <a:r>
              <a:rPr lang="en-US" sz="2000">
                <a:solidFill>
                  <a:srgbClr val="E34B4B"/>
                </a:solidFill>
                <a:latin typeface="Poppins"/>
                <a:ea typeface="Poppins"/>
                <a:cs typeface="Poppins"/>
                <a:sym typeface="Poppins"/>
              </a:rPr>
              <a:t>Each entity is identified as a god, spirit, demon, etc.</a:t>
            </a:r>
          </a:p>
        </p:txBody>
      </p:sp>
      <p:sp>
        <p:nvSpPr>
          <p:cNvPr name="TextBox 6" id="6"/>
          <p:cNvSpPr txBox="true"/>
          <p:nvPr/>
        </p:nvSpPr>
        <p:spPr>
          <a:xfrm rot="0">
            <a:off x="1021435" y="6742112"/>
            <a:ext cx="7435700" cy="1073150"/>
          </a:xfrm>
          <a:prstGeom prst="rect">
            <a:avLst/>
          </a:prstGeom>
        </p:spPr>
        <p:txBody>
          <a:bodyPr anchor="t" rtlCol="false" tIns="0" lIns="0" bIns="0" rIns="0">
            <a:spAutoFit/>
          </a:bodyPr>
          <a:lstStyle/>
          <a:p>
            <a:pPr algn="r">
              <a:lnSpc>
                <a:spcPts val="2800"/>
              </a:lnSpc>
            </a:pPr>
            <a:r>
              <a:rPr lang="en-US" sz="2000" b="true">
                <a:solidFill>
                  <a:srgbClr val="E34B4B"/>
                </a:solidFill>
                <a:latin typeface="Poppins Bold"/>
                <a:ea typeface="Poppins Bold"/>
                <a:cs typeface="Poppins Bold"/>
                <a:sym typeface="Poppins Bold"/>
              </a:rPr>
              <a:t>Expandable Structure</a:t>
            </a:r>
          </a:p>
          <a:p>
            <a:pPr algn="r">
              <a:lnSpc>
                <a:spcPts val="2800"/>
              </a:lnSpc>
            </a:pPr>
            <a:r>
              <a:rPr lang="en-US" sz="2000">
                <a:solidFill>
                  <a:srgbClr val="E34B4B"/>
                </a:solidFill>
                <a:latin typeface="Poppins"/>
                <a:ea typeface="Poppins"/>
                <a:cs typeface="Poppins"/>
                <a:sym typeface="Poppins"/>
              </a:rPr>
              <a:t>Easy to add new beings or rules without altering the existing structure</a:t>
            </a:r>
          </a:p>
        </p:txBody>
      </p:sp>
      <p:sp>
        <p:nvSpPr>
          <p:cNvPr name="TextBox 7" id="7"/>
          <p:cNvSpPr txBox="true"/>
          <p:nvPr/>
        </p:nvSpPr>
        <p:spPr>
          <a:xfrm rot="0">
            <a:off x="9823600" y="2752409"/>
            <a:ext cx="7435700" cy="1073150"/>
          </a:xfrm>
          <a:prstGeom prst="rect">
            <a:avLst/>
          </a:prstGeom>
        </p:spPr>
        <p:txBody>
          <a:bodyPr anchor="t" rtlCol="false" tIns="0" lIns="0" bIns="0" rIns="0">
            <a:spAutoFit/>
          </a:bodyPr>
          <a:lstStyle/>
          <a:p>
            <a:pPr algn="just">
              <a:lnSpc>
                <a:spcPts val="2800"/>
              </a:lnSpc>
            </a:pPr>
            <a:r>
              <a:rPr lang="en-US" sz="2000" b="true">
                <a:solidFill>
                  <a:srgbClr val="E34B4B"/>
                </a:solidFill>
                <a:latin typeface="Poppins Bold"/>
                <a:ea typeface="Poppins Bold"/>
                <a:cs typeface="Poppins Bold"/>
                <a:sym typeface="Poppins Bold"/>
              </a:rPr>
              <a:t>Domain and Role Associations</a:t>
            </a:r>
          </a:p>
          <a:p>
            <a:pPr algn="just">
              <a:lnSpc>
                <a:spcPts val="2800"/>
              </a:lnSpc>
            </a:pPr>
            <a:r>
              <a:rPr lang="en-US" sz="2000">
                <a:solidFill>
                  <a:srgbClr val="E34B4B"/>
                </a:solidFill>
                <a:latin typeface="Poppins"/>
                <a:ea typeface="Poppins"/>
                <a:cs typeface="Poppins"/>
                <a:sym typeface="Poppins"/>
              </a:rPr>
              <a:t>The system stores what domains the beings are associated with, such as thunder, war, or wisdom.</a:t>
            </a:r>
          </a:p>
        </p:txBody>
      </p:sp>
      <p:sp>
        <p:nvSpPr>
          <p:cNvPr name="TextBox 8" id="8"/>
          <p:cNvSpPr txBox="true"/>
          <p:nvPr/>
        </p:nvSpPr>
        <p:spPr>
          <a:xfrm rot="0">
            <a:off x="9823600" y="4926013"/>
            <a:ext cx="7435700" cy="1073150"/>
          </a:xfrm>
          <a:prstGeom prst="rect">
            <a:avLst/>
          </a:prstGeom>
        </p:spPr>
        <p:txBody>
          <a:bodyPr anchor="t" rtlCol="false" tIns="0" lIns="0" bIns="0" rIns="0">
            <a:spAutoFit/>
          </a:bodyPr>
          <a:lstStyle/>
          <a:p>
            <a:pPr algn="just">
              <a:lnSpc>
                <a:spcPts val="2800"/>
              </a:lnSpc>
            </a:pPr>
            <a:r>
              <a:rPr lang="en-US" sz="2000" b="true">
                <a:solidFill>
                  <a:srgbClr val="E34B4B"/>
                </a:solidFill>
                <a:latin typeface="Poppins Bold"/>
                <a:ea typeface="Poppins Bold"/>
                <a:cs typeface="Poppins Bold"/>
                <a:sym typeface="Poppins Bold"/>
              </a:rPr>
              <a:t>Relationship Mapping</a:t>
            </a:r>
          </a:p>
          <a:p>
            <a:pPr algn="just">
              <a:lnSpc>
                <a:spcPts val="2800"/>
              </a:lnSpc>
            </a:pPr>
            <a:r>
              <a:rPr lang="en-US" sz="2000">
                <a:solidFill>
                  <a:srgbClr val="E34B4B"/>
                </a:solidFill>
                <a:latin typeface="Poppins"/>
                <a:ea typeface="Poppins"/>
                <a:cs typeface="Poppins"/>
                <a:sym typeface="Poppins"/>
              </a:rPr>
              <a:t>Logical relationships like "father of," "servant of," or "enemy of" are modeled to show mythological connections.</a:t>
            </a:r>
          </a:p>
        </p:txBody>
      </p:sp>
      <p:sp>
        <p:nvSpPr>
          <p:cNvPr name="TextBox 9" id="9"/>
          <p:cNvSpPr txBox="true"/>
          <p:nvPr/>
        </p:nvSpPr>
        <p:spPr>
          <a:xfrm rot="0">
            <a:off x="9823600" y="6751637"/>
            <a:ext cx="7435700" cy="1073150"/>
          </a:xfrm>
          <a:prstGeom prst="rect">
            <a:avLst/>
          </a:prstGeom>
        </p:spPr>
        <p:txBody>
          <a:bodyPr anchor="t" rtlCol="false" tIns="0" lIns="0" bIns="0" rIns="0">
            <a:spAutoFit/>
          </a:bodyPr>
          <a:lstStyle/>
          <a:p>
            <a:pPr algn="just">
              <a:lnSpc>
                <a:spcPts val="2800"/>
              </a:lnSpc>
            </a:pPr>
            <a:r>
              <a:rPr lang="en-US" sz="2000" b="true">
                <a:solidFill>
                  <a:srgbClr val="E34B4B"/>
                </a:solidFill>
                <a:latin typeface="Poppins Bold"/>
                <a:ea typeface="Poppins Bold"/>
                <a:cs typeface="Poppins Bold"/>
                <a:sym typeface="Poppins Bold"/>
              </a:rPr>
              <a:t>Interactive Queries</a:t>
            </a:r>
          </a:p>
          <a:p>
            <a:pPr algn="just">
              <a:lnSpc>
                <a:spcPts val="2800"/>
              </a:lnSpc>
            </a:pPr>
            <a:r>
              <a:rPr lang="en-US" sz="2000">
                <a:solidFill>
                  <a:srgbClr val="E34B4B"/>
                </a:solidFill>
                <a:latin typeface="Poppins"/>
                <a:ea typeface="Poppins"/>
                <a:cs typeface="Poppins"/>
                <a:sym typeface="Poppins"/>
              </a:rPr>
              <a:t>Users can ask meaningful questions like</a:t>
            </a:r>
          </a:p>
          <a:p>
            <a:pPr algn="just">
              <a:lnSpc>
                <a:spcPts val="2800"/>
              </a:lnSpc>
            </a:pPr>
            <a:r>
              <a:rPr lang="en-US" sz="2000">
                <a:solidFill>
                  <a:srgbClr val="E34B4B"/>
                </a:solidFill>
                <a:latin typeface="Poppins"/>
                <a:ea typeface="Poppins"/>
                <a:cs typeface="Poppins"/>
                <a:sym typeface="Poppins"/>
              </a:rPr>
              <a:t> [ ?- supernatural(jinn).]</a:t>
            </a:r>
          </a:p>
        </p:txBody>
      </p:sp>
    </p:spTree>
  </p:cSld>
  <p:clrMapOvr>
    <a:masterClrMapping/>
  </p:clrMapOvr>
  <p:transition spd="slow">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sp>
        <p:nvSpPr>
          <p:cNvPr name="TextBox 2" id="2"/>
          <p:cNvSpPr txBox="true"/>
          <p:nvPr/>
        </p:nvSpPr>
        <p:spPr>
          <a:xfrm rot="0">
            <a:off x="1028700" y="1047750"/>
            <a:ext cx="6858593" cy="2434590"/>
          </a:xfrm>
          <a:prstGeom prst="rect">
            <a:avLst/>
          </a:prstGeom>
        </p:spPr>
        <p:txBody>
          <a:bodyPr anchor="t" rtlCol="false" tIns="0" lIns="0" bIns="0" rIns="0">
            <a:spAutoFit/>
          </a:bodyPr>
          <a:lstStyle/>
          <a:p>
            <a:pPr algn="r">
              <a:lnSpc>
                <a:spcPts val="9179"/>
              </a:lnSpc>
            </a:pPr>
            <a:r>
              <a:rPr lang="en-US" b="true" sz="8499">
                <a:solidFill>
                  <a:srgbClr val="E34B4B"/>
                </a:solidFill>
                <a:latin typeface="Poppins Semi-Bold"/>
                <a:ea typeface="Poppins Semi-Bold"/>
                <a:cs typeface="Poppins Semi-Bold"/>
                <a:sym typeface="Poppins Semi-Bold"/>
              </a:rPr>
              <a:t>TECHNICAL</a:t>
            </a:r>
          </a:p>
          <a:p>
            <a:pPr algn="r">
              <a:lnSpc>
                <a:spcPts val="9179"/>
              </a:lnSpc>
            </a:pPr>
            <a:r>
              <a:rPr lang="en-US" b="true" sz="8499">
                <a:solidFill>
                  <a:srgbClr val="E34B4B"/>
                </a:solidFill>
                <a:latin typeface="Poppins Semi-Bold"/>
                <a:ea typeface="Poppins Semi-Bold"/>
                <a:cs typeface="Poppins Semi-Bold"/>
                <a:sym typeface="Poppins Semi-Bold"/>
              </a:rPr>
              <a:t>REPORT</a:t>
            </a:r>
          </a:p>
        </p:txBody>
      </p:sp>
      <p:graphicFrame>
        <p:nvGraphicFramePr>
          <p:cNvPr name="Table 3" id="3"/>
          <p:cNvGraphicFramePr>
            <a:graphicFrameLocks noGrp="true"/>
          </p:cNvGraphicFramePr>
          <p:nvPr/>
        </p:nvGraphicFramePr>
        <p:xfrm>
          <a:off x="10127041" y="2327400"/>
          <a:ext cx="7132259" cy="3161027"/>
        </p:xfrm>
        <a:graphic>
          <a:graphicData uri="http://schemas.openxmlformats.org/drawingml/2006/table">
            <a:tbl>
              <a:tblPr/>
              <a:tblGrid>
                <a:gridCol w="7132259"/>
              </a:tblGrid>
              <a:tr h="922361">
                <a:tc>
                  <a:txBody>
                    <a:bodyPr anchor="t" rtlCol="false"/>
                    <a:lstStyle/>
                    <a:p>
                      <a:pPr algn="ctr">
                        <a:lnSpc>
                          <a:spcPts val="2771"/>
                        </a:lnSpc>
                        <a:defRPr/>
                      </a:pPr>
                      <a:r>
                        <a:rPr lang="en-US" sz="1979">
                          <a:solidFill>
                            <a:srgbClr val="FFFFFF"/>
                          </a:solidFill>
                          <a:latin typeface="Poppins"/>
                          <a:ea typeface="Poppins"/>
                          <a:cs typeface="Poppins"/>
                          <a:sym typeface="Poppins"/>
                        </a:rPr>
                        <a:t>Report Link</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E34B4B"/>
                    </a:solidFill>
                  </a:tcPr>
                </a:tc>
              </a:tr>
              <a:tr h="2238665">
                <a:tc>
                  <a:txBody>
                    <a:bodyPr anchor="t" rtlCol="false"/>
                    <a:lstStyle/>
                    <a:p>
                      <a:pPr algn="ctr">
                        <a:lnSpc>
                          <a:spcPts val="2800"/>
                        </a:lnSpc>
                        <a:defRPr/>
                      </a:pPr>
                      <a:r>
                        <a:rPr lang="en-US" sz="2000" b="true">
                          <a:solidFill>
                            <a:srgbClr val="181732"/>
                          </a:solidFill>
                          <a:latin typeface="Poppins Bold"/>
                          <a:ea typeface="Poppins Bold"/>
                          <a:cs typeface="Poppins Bold"/>
                          <a:sym typeface="Poppins Bold"/>
                        </a:rPr>
                        <a:t>Github:  </a:t>
                      </a:r>
                      <a:endParaRPr lang="en-US" sz="1100"/>
                    </a:p>
                    <a:p>
                      <a:pPr algn="ctr">
                        <a:lnSpc>
                          <a:spcPts val="2800"/>
                        </a:lnSpc>
                      </a:pPr>
                      <a:r>
                        <a:rPr lang="en-US" b="true" sz="2000" u="sng">
                          <a:solidFill>
                            <a:srgbClr val="181732"/>
                          </a:solidFill>
                          <a:latin typeface="Poppins Bold"/>
                          <a:ea typeface="Poppins Bold"/>
                          <a:cs typeface="Poppins Bold"/>
                          <a:sym typeface="Poppins Bold"/>
                          <a:hlinkClick r:id="rId2" tooltip="https://github.com/mazharsourav/Uni-works/blob/a104dd14abd5f33b73e8ac3ab0a4f50c0c0e300d/Artificial%20Intelligence%20and%20%20Expert%20Systems%20Lab/Mythologica.pdf"/>
                        </a:rPr>
                        <a:t>Technical Report </a:t>
                      </a:r>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FEF1ED"/>
                    </a:solidFill>
                  </a:tcPr>
                </a:tc>
              </a:tr>
            </a:tbl>
          </a:graphicData>
        </a:graphic>
      </p:graphicFrame>
      <p:grpSp>
        <p:nvGrpSpPr>
          <p:cNvPr name="Group 4" id="4"/>
          <p:cNvGrpSpPr/>
          <p:nvPr/>
        </p:nvGrpSpPr>
        <p:grpSpPr>
          <a:xfrm rot="-5400000">
            <a:off x="9079023" y="8430690"/>
            <a:ext cx="129954" cy="3086100"/>
            <a:chOff x="0" y="0"/>
            <a:chExt cx="34226" cy="812800"/>
          </a:xfrm>
        </p:grpSpPr>
        <p:sp>
          <p:nvSpPr>
            <p:cNvPr name="Freeform 5" id="5"/>
            <p:cNvSpPr/>
            <p:nvPr/>
          </p:nvSpPr>
          <p:spPr>
            <a:xfrm flipH="false" flipV="false" rot="0">
              <a:off x="0" y="0"/>
              <a:ext cx="34226" cy="812800"/>
            </a:xfrm>
            <a:custGeom>
              <a:avLst/>
              <a:gdLst/>
              <a:ahLst/>
              <a:cxnLst/>
              <a:rect r="r" b="b" t="t" l="l"/>
              <a:pathLst>
                <a:path h="812800" w="34226">
                  <a:moveTo>
                    <a:pt x="17113" y="0"/>
                  </a:moveTo>
                  <a:lnTo>
                    <a:pt x="17113" y="0"/>
                  </a:lnTo>
                  <a:cubicBezTo>
                    <a:pt x="26565" y="0"/>
                    <a:pt x="34226" y="7662"/>
                    <a:pt x="34226" y="17113"/>
                  </a:cubicBezTo>
                  <a:lnTo>
                    <a:pt x="34226" y="795687"/>
                  </a:lnTo>
                  <a:cubicBezTo>
                    <a:pt x="34226" y="805138"/>
                    <a:pt x="26565" y="812800"/>
                    <a:pt x="17113" y="812800"/>
                  </a:cubicBezTo>
                  <a:lnTo>
                    <a:pt x="17113" y="812800"/>
                  </a:lnTo>
                  <a:cubicBezTo>
                    <a:pt x="7662" y="812800"/>
                    <a:pt x="0" y="805138"/>
                    <a:pt x="0" y="795687"/>
                  </a:cubicBezTo>
                  <a:lnTo>
                    <a:pt x="0" y="17113"/>
                  </a:lnTo>
                  <a:cubicBezTo>
                    <a:pt x="0" y="7662"/>
                    <a:pt x="7662" y="0"/>
                    <a:pt x="17113" y="0"/>
                  </a:cubicBezTo>
                  <a:close/>
                </a:path>
              </a:pathLst>
            </a:custGeom>
            <a:solidFill>
              <a:srgbClr val="E34B4B"/>
            </a:solidFill>
          </p:spPr>
        </p:sp>
        <p:sp>
          <p:nvSpPr>
            <p:cNvPr name="TextBox 6" id="6"/>
            <p:cNvSpPr txBox="true"/>
            <p:nvPr/>
          </p:nvSpPr>
          <p:spPr>
            <a:xfrm>
              <a:off x="0" y="-104775"/>
              <a:ext cx="34226" cy="917575"/>
            </a:xfrm>
            <a:prstGeom prst="rect">
              <a:avLst/>
            </a:prstGeom>
          </p:spPr>
          <p:txBody>
            <a:bodyPr anchor="ctr" rtlCol="false" tIns="50800" lIns="50800" bIns="50800" rIns="50800"/>
            <a:lstStyle/>
            <a:p>
              <a:pPr algn="ctr">
                <a:lnSpc>
                  <a:spcPts val="3401"/>
                </a:lnSpc>
              </a:pPr>
            </a:p>
          </p:txBody>
        </p:sp>
      </p:grpSp>
      <p:sp>
        <p:nvSpPr>
          <p:cNvPr name="TextBox 7" id="7"/>
          <p:cNvSpPr txBox="true"/>
          <p:nvPr/>
        </p:nvSpPr>
        <p:spPr>
          <a:xfrm rot="0">
            <a:off x="1584145" y="3861239"/>
            <a:ext cx="7559855" cy="3187700"/>
          </a:xfrm>
          <a:prstGeom prst="rect">
            <a:avLst/>
          </a:prstGeom>
        </p:spPr>
        <p:txBody>
          <a:bodyPr anchor="t" rtlCol="false" tIns="0" lIns="0" bIns="0" rIns="0">
            <a:spAutoFit/>
          </a:bodyPr>
          <a:lstStyle/>
          <a:p>
            <a:pPr algn="just">
              <a:lnSpc>
                <a:spcPts val="2800"/>
              </a:lnSpc>
              <a:spcBef>
                <a:spcPct val="0"/>
              </a:spcBef>
            </a:pPr>
            <a:r>
              <a:rPr lang="en-US" sz="2000">
                <a:solidFill>
                  <a:srgbClr val="E34B4B"/>
                </a:solidFill>
                <a:latin typeface="Poppins"/>
                <a:ea typeface="Poppins"/>
                <a:cs typeface="Poppins"/>
                <a:sym typeface="Poppins"/>
              </a:rPr>
              <a:t>This technical report explains how the project was built using Prolog to organize information about supernatural beings from religious, folklore, and mythological sources. It includes the tools used like SWI-Prolog and draw.io, how the data was structured, and how relationships were shown through logic rules. The report also highlights some challenges faced during the design, shows sample queries, and explains how the knowledge base was made to give clear and useful answers.</a:t>
            </a:r>
          </a:p>
        </p:txBody>
      </p:sp>
    </p:spTree>
  </p:cSld>
  <p:clrMapOvr>
    <a:masterClrMapping/>
  </p:clrMapOvr>
  <p:transition spd="slow">
    <p:fade/>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EF1ED"/>
        </a:solidFill>
      </p:bgPr>
    </p:bg>
    <p:spTree>
      <p:nvGrpSpPr>
        <p:cNvPr id="1" name=""/>
        <p:cNvGrpSpPr/>
        <p:nvPr/>
      </p:nvGrpSpPr>
      <p:grpSpPr>
        <a:xfrm>
          <a:off x="0" y="0"/>
          <a:ext cx="0" cy="0"/>
          <a:chOff x="0" y="0"/>
          <a:chExt cx="0" cy="0"/>
        </a:xfrm>
      </p:grpSpPr>
      <p:grpSp>
        <p:nvGrpSpPr>
          <p:cNvPr name="Group 2" id="2"/>
          <p:cNvGrpSpPr/>
          <p:nvPr/>
        </p:nvGrpSpPr>
        <p:grpSpPr>
          <a:xfrm rot="-5400000">
            <a:off x="5970845" y="9020354"/>
            <a:ext cx="129954" cy="1906772"/>
            <a:chOff x="0" y="0"/>
            <a:chExt cx="34226" cy="502195"/>
          </a:xfrm>
        </p:grpSpPr>
        <p:sp>
          <p:nvSpPr>
            <p:cNvPr name="Freeform 3" id="3"/>
            <p:cNvSpPr/>
            <p:nvPr/>
          </p:nvSpPr>
          <p:spPr>
            <a:xfrm flipH="false" flipV="false" rot="0">
              <a:off x="0" y="0"/>
              <a:ext cx="34226" cy="502195"/>
            </a:xfrm>
            <a:custGeom>
              <a:avLst/>
              <a:gdLst/>
              <a:ahLst/>
              <a:cxnLst/>
              <a:rect r="r" b="b" t="t" l="l"/>
              <a:pathLst>
                <a:path h="502195" w="34226">
                  <a:moveTo>
                    <a:pt x="17113" y="0"/>
                  </a:moveTo>
                  <a:lnTo>
                    <a:pt x="17113" y="0"/>
                  </a:lnTo>
                  <a:cubicBezTo>
                    <a:pt x="26565" y="0"/>
                    <a:pt x="34226" y="7662"/>
                    <a:pt x="34226" y="17113"/>
                  </a:cubicBezTo>
                  <a:lnTo>
                    <a:pt x="34226" y="485082"/>
                  </a:lnTo>
                  <a:cubicBezTo>
                    <a:pt x="34226" y="494533"/>
                    <a:pt x="26565" y="502195"/>
                    <a:pt x="17113" y="502195"/>
                  </a:cubicBezTo>
                  <a:lnTo>
                    <a:pt x="17113" y="502195"/>
                  </a:lnTo>
                  <a:cubicBezTo>
                    <a:pt x="7662" y="502195"/>
                    <a:pt x="0" y="494533"/>
                    <a:pt x="0" y="485082"/>
                  </a:cubicBezTo>
                  <a:lnTo>
                    <a:pt x="0" y="17113"/>
                  </a:lnTo>
                  <a:cubicBezTo>
                    <a:pt x="0" y="7662"/>
                    <a:pt x="7662" y="0"/>
                    <a:pt x="17113" y="0"/>
                  </a:cubicBezTo>
                  <a:close/>
                </a:path>
              </a:pathLst>
            </a:custGeom>
            <a:solidFill>
              <a:srgbClr val="E34B4B"/>
            </a:solidFill>
          </p:spPr>
        </p:sp>
        <p:sp>
          <p:nvSpPr>
            <p:cNvPr name="TextBox 4" id="4"/>
            <p:cNvSpPr txBox="true"/>
            <p:nvPr/>
          </p:nvSpPr>
          <p:spPr>
            <a:xfrm>
              <a:off x="0" y="-104775"/>
              <a:ext cx="34226" cy="606970"/>
            </a:xfrm>
            <a:prstGeom prst="rect">
              <a:avLst/>
            </a:prstGeom>
          </p:spPr>
          <p:txBody>
            <a:bodyPr anchor="ctr" rtlCol="false" tIns="50800" lIns="50800" bIns="50800" rIns="50800"/>
            <a:lstStyle/>
            <a:p>
              <a:pPr algn="ctr">
                <a:lnSpc>
                  <a:spcPts val="3401"/>
                </a:lnSpc>
              </a:pPr>
            </a:p>
          </p:txBody>
        </p:sp>
      </p:grpSp>
      <p:sp>
        <p:nvSpPr>
          <p:cNvPr name="Freeform 5" id="5"/>
          <p:cNvSpPr/>
          <p:nvPr/>
        </p:nvSpPr>
        <p:spPr>
          <a:xfrm flipH="false" flipV="false" rot="0">
            <a:off x="11626037" y="5505138"/>
            <a:ext cx="5633263" cy="3753162"/>
          </a:xfrm>
          <a:custGeom>
            <a:avLst/>
            <a:gdLst/>
            <a:ahLst/>
            <a:cxnLst/>
            <a:rect r="r" b="b" t="t" l="l"/>
            <a:pathLst>
              <a:path h="3753162" w="5633263">
                <a:moveTo>
                  <a:pt x="0" y="0"/>
                </a:moveTo>
                <a:lnTo>
                  <a:pt x="5633263" y="0"/>
                </a:lnTo>
                <a:lnTo>
                  <a:pt x="5633263" y="3753162"/>
                </a:lnTo>
                <a:lnTo>
                  <a:pt x="0" y="3753162"/>
                </a:lnTo>
                <a:lnTo>
                  <a:pt x="0" y="0"/>
                </a:lnTo>
                <a:close/>
              </a:path>
            </a:pathLst>
          </a:custGeom>
          <a:blipFill>
            <a:blip r:embed="rId2">
              <a:alphaModFix amt="55000"/>
            </a:blip>
            <a:stretch>
              <a:fillRect l="0" t="0" r="0" b="0"/>
            </a:stretch>
          </a:blipFill>
        </p:spPr>
      </p:sp>
      <p:sp>
        <p:nvSpPr>
          <p:cNvPr name="TextBox 6" id="6"/>
          <p:cNvSpPr txBox="true"/>
          <p:nvPr/>
        </p:nvSpPr>
        <p:spPr>
          <a:xfrm rot="0">
            <a:off x="1028700" y="1047750"/>
            <a:ext cx="13464522" cy="1272540"/>
          </a:xfrm>
          <a:prstGeom prst="rect">
            <a:avLst/>
          </a:prstGeom>
        </p:spPr>
        <p:txBody>
          <a:bodyPr anchor="t" rtlCol="false" tIns="0" lIns="0" bIns="0" rIns="0">
            <a:spAutoFit/>
          </a:bodyPr>
          <a:lstStyle/>
          <a:p>
            <a:pPr algn="l">
              <a:lnSpc>
                <a:spcPts val="9179"/>
              </a:lnSpc>
            </a:pPr>
            <a:r>
              <a:rPr lang="en-US" sz="8499" b="true">
                <a:solidFill>
                  <a:srgbClr val="E34B4B"/>
                </a:solidFill>
                <a:latin typeface="Poppins Semi-Bold"/>
                <a:ea typeface="Poppins Semi-Bold"/>
                <a:cs typeface="Poppins Semi-Bold"/>
                <a:sym typeface="Poppins Semi-Bold"/>
              </a:rPr>
              <a:t>SOURCE CODE</a:t>
            </a:r>
          </a:p>
        </p:txBody>
      </p:sp>
      <p:sp>
        <p:nvSpPr>
          <p:cNvPr name="TextBox 7" id="7"/>
          <p:cNvSpPr txBox="true"/>
          <p:nvPr/>
        </p:nvSpPr>
        <p:spPr>
          <a:xfrm rot="0">
            <a:off x="2202395" y="2821628"/>
            <a:ext cx="13883210" cy="2683510"/>
          </a:xfrm>
          <a:prstGeom prst="rect">
            <a:avLst/>
          </a:prstGeom>
        </p:spPr>
        <p:txBody>
          <a:bodyPr anchor="t" rtlCol="false" tIns="0" lIns="0" bIns="0" rIns="0">
            <a:spAutoFit/>
          </a:bodyPr>
          <a:lstStyle/>
          <a:p>
            <a:pPr algn="just">
              <a:lnSpc>
                <a:spcPts val="2940"/>
              </a:lnSpc>
              <a:spcBef>
                <a:spcPct val="0"/>
              </a:spcBef>
            </a:pPr>
            <a:r>
              <a:rPr lang="en-US" sz="2100">
                <a:solidFill>
                  <a:srgbClr val="E34B4B"/>
                </a:solidFill>
                <a:latin typeface="Poppins"/>
                <a:ea typeface="Poppins"/>
                <a:cs typeface="Poppins"/>
                <a:sym typeface="Poppins"/>
              </a:rPr>
              <a:t>The project’s source code consists of a structured Prolog knowledge base, including numerous facts and logical rules representing supernatural beings from religious, folklore, and mythological origins. With over 450+ lines of well-documented code, displaying everything here would be impractical. Instead, the entire codebase has been organized and uploaded to GitHub for easier viewing, sharing, and future collaboration.</a:t>
            </a:r>
          </a:p>
          <a:p>
            <a:pPr algn="just">
              <a:lnSpc>
                <a:spcPts val="2940"/>
              </a:lnSpc>
              <a:spcBef>
                <a:spcPct val="0"/>
              </a:spcBef>
            </a:pPr>
          </a:p>
          <a:p>
            <a:pPr algn="just">
              <a:lnSpc>
                <a:spcPts val="3639"/>
              </a:lnSpc>
              <a:spcBef>
                <a:spcPct val="0"/>
              </a:spcBef>
            </a:pPr>
            <a:r>
              <a:rPr lang="en-US" b="true" sz="2599">
                <a:solidFill>
                  <a:srgbClr val="E34B4B"/>
                </a:solidFill>
                <a:latin typeface="Poppins Bold"/>
                <a:ea typeface="Poppins Bold"/>
                <a:cs typeface="Poppins Bold"/>
                <a:sym typeface="Poppins Bold"/>
              </a:rPr>
              <a:t>🔗 GitHub Repository:  </a:t>
            </a:r>
            <a:r>
              <a:rPr lang="en-US" b="true" sz="2599" u="sng">
                <a:solidFill>
                  <a:srgbClr val="E34B4B"/>
                </a:solidFill>
                <a:latin typeface="Poppins Bold"/>
                <a:ea typeface="Poppins Bold"/>
                <a:cs typeface="Poppins Bold"/>
                <a:sym typeface="Poppins Bold"/>
                <a:hlinkClick r:id="rId3" tooltip="https://github.com/mazharsourav/Uni-works/blob/a104dd14abd5f33b73e8ac3ab0a4f50c0c0e300d/Artificial%20Intelligence%20and%20%20Expert%20Systems%20Lab/Mythologica.pl"/>
              </a:rPr>
              <a:t>Code</a:t>
            </a:r>
          </a:p>
        </p:txBody>
      </p:sp>
    </p:spTree>
  </p:cSld>
  <p:clrMapOvr>
    <a:masterClrMapping/>
  </p:clrMapOvr>
  <p:transition spd="slow">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DAGu98HEQUA</dc:identifier>
  <dcterms:modified xsi:type="dcterms:W3CDTF">2011-08-01T06:04:30Z</dcterms:modified>
  <cp:revision>1</cp:revision>
  <dc:title>Mythologica Presentation</dc:title>
</cp:coreProperties>
</file>

<file path=docProps/thumbnail.jpeg>
</file>